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5"/>
  </p:notesMasterIdLst>
  <p:sldIdLst>
    <p:sldId id="256" r:id="rId2"/>
    <p:sldId id="298" r:id="rId3"/>
    <p:sldId id="257" r:id="rId4"/>
    <p:sldId id="258" r:id="rId5"/>
    <p:sldId id="296" r:id="rId6"/>
    <p:sldId id="262" r:id="rId7"/>
    <p:sldId id="263" r:id="rId8"/>
    <p:sldId id="303" r:id="rId9"/>
    <p:sldId id="304" r:id="rId10"/>
    <p:sldId id="264" r:id="rId11"/>
    <p:sldId id="265" r:id="rId12"/>
    <p:sldId id="267" r:id="rId13"/>
    <p:sldId id="268" r:id="rId14"/>
    <p:sldId id="305" r:id="rId15"/>
    <p:sldId id="269" r:id="rId16"/>
    <p:sldId id="270" r:id="rId17"/>
    <p:sldId id="273" r:id="rId18"/>
    <p:sldId id="310" r:id="rId19"/>
    <p:sldId id="306" r:id="rId20"/>
    <p:sldId id="274" r:id="rId21"/>
    <p:sldId id="308" r:id="rId22"/>
    <p:sldId id="309" r:id="rId23"/>
    <p:sldId id="275" r:id="rId24"/>
    <p:sldId id="307" r:id="rId25"/>
    <p:sldId id="277" r:id="rId26"/>
    <p:sldId id="278" r:id="rId27"/>
    <p:sldId id="279" r:id="rId28"/>
    <p:sldId id="283" r:id="rId29"/>
    <p:sldId id="282" r:id="rId30"/>
    <p:sldId id="622" r:id="rId31"/>
    <p:sldId id="284" r:id="rId32"/>
    <p:sldId id="364" r:id="rId33"/>
    <p:sldId id="369"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Merriweather"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ngxuan Yue"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291EF2-33A9-45CF-BA2C-D5767B1C5E40}">
  <a:tblStyle styleId="{1F291EF2-33A9-45CF-BA2C-D5767B1C5E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p:restoredTop sz="84471"/>
  </p:normalViewPr>
  <p:slideViewPr>
    <p:cSldViewPr snapToGrid="0" snapToObjects="1">
      <p:cViewPr varScale="1">
        <p:scale>
          <a:sx n="171" d="100"/>
          <a:sy n="171" d="100"/>
        </p:scale>
        <p:origin x="4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8ab8a8db7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g98ab8a8db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4af66005e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4af66005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6bb28f66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6bb28f66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1639181e9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1639181e9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6bb28f664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6bb28f664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Count POIs with their categories such as resident, restaurants, park</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027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6bb28f66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6bb28f664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11d914e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11d914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af6600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af6600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Q is the current distribution of clusters (the probability of assigning every sequence to different clusters) and P is an auxiliary distribution that put more contribution on the high-confidence points. Minimize the KL distance will make the clusters more compact.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minimize the KL distances a little bit for a few batches then update P and Q to finely change the clusters and assignments. The updating of P &amp; Q means new high confidence points are trusted. </a:t>
            </a:r>
          </a:p>
          <a:p>
            <a:pPr marL="0" lvl="0" indent="0" algn="l" rtl="0">
              <a:spcBef>
                <a:spcPts val="0"/>
              </a:spcBef>
              <a:spcAft>
                <a:spcPts val="0"/>
              </a:spcAft>
              <a:buNone/>
            </a:pPr>
            <a:r>
              <a:rPr lang="en-US" dirty="0"/>
              <a:t>When the KL distance gets smaller, the cluster will get more compact. And the </a:t>
            </a:r>
            <a:r>
              <a:rPr lang="en-US" dirty="0" err="1"/>
              <a:t>alg</a:t>
            </a:r>
            <a:r>
              <a:rPr lang="en-US" dirty="0"/>
              <a:t> stops if the assignment do not change any more.</a:t>
            </a:r>
            <a:endParaRPr dirty="0"/>
          </a:p>
        </p:txBody>
      </p:sp>
    </p:spTree>
    <p:extLst>
      <p:ext uri="{BB962C8B-B14F-4D97-AF65-F5344CB8AC3E}">
        <p14:creationId xmlns:p14="http://schemas.microsoft.com/office/powerpoint/2010/main" val="23119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94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17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1639181e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1639181e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510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11d914e6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11d914e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58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1639181e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1639181e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96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4af66005e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4af66005e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4af66005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44af6600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686473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56864739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1639181e9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1639181e9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had a relative study in delivery problem. The basic intuition is the trajectories are sequences of locations, which are similar to sequences of words, sentences. So the word embedding approaches may help us learn the location context from trajectories.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1639181e9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1639181e9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generative model can directly learn a cluster-aware hidden space rather than a 2-phase procedure. And the representation is of good quality, i.e., nicely separated (left figure) and have meaningful interpolation after a little disturbance (right bottom). The interpolation is actually interpolating in the hidden space and all the figures are the decoded sequences from the interpolated hidden vectors. Remove if too complicated.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9aec1ca0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9aec1ca0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1639181e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a1639181e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32</a:t>
            </a:fld>
            <a:endParaRPr lang="en-US"/>
          </a:p>
        </p:txBody>
      </p:sp>
    </p:spTree>
    <p:extLst>
      <p:ext uri="{BB962C8B-B14F-4D97-AF65-F5344CB8AC3E}">
        <p14:creationId xmlns:p14="http://schemas.microsoft.com/office/powerpoint/2010/main" val="2679881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8ab8a8d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98ab8a8d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913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4af66005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4af66005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96bb28f66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96bb28f66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24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aec1ca0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aec1ca0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052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n-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C8D7F-02C0-E046-91CB-EBF02320A3C1}" type="datetime1">
              <a:rPr lang="en-US" smtClean="0"/>
              <a:pPr/>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dirty="0"/>
          </a:p>
        </p:txBody>
      </p:sp>
    </p:spTree>
    <p:extLst>
      <p:ext uri="{BB962C8B-B14F-4D97-AF65-F5344CB8AC3E}">
        <p14:creationId xmlns:p14="http://schemas.microsoft.com/office/powerpoint/2010/main" val="3013675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37378023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32953234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ingxuan-Title Only" preserve="1">
  <p:cSld name="Mingxuan-Title Only">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09480" y="274680"/>
            <a:ext cx="10972500" cy="11430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4400"/>
              <a:buFont typeface="Calibri"/>
              <a:buNone/>
              <a:defRPr sz="440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dirty="0"/>
          </a:p>
        </p:txBody>
      </p:sp>
    </p:spTree>
    <p:extLst>
      <p:ext uri="{BB962C8B-B14F-4D97-AF65-F5344CB8AC3E}">
        <p14:creationId xmlns:p14="http://schemas.microsoft.com/office/powerpoint/2010/main" val="3538864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609480" y="274680"/>
            <a:ext cx="10972440" cy="1143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8" name="Google Shape;18;p2"/>
          <p:cNvSpPr txBox="1">
            <a:spLocks noGrp="1"/>
          </p:cNvSpPr>
          <p:nvPr>
            <p:ph type="subTitle" idx="1"/>
          </p:nvPr>
        </p:nvSpPr>
        <p:spPr>
          <a:xfrm>
            <a:off x="609480" y="1604520"/>
            <a:ext cx="10972440" cy="397764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122337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66713-A9BF-7E4C-947A-4C259898D0BE}" type="datetime1">
              <a:rPr lang="en-US" smtClean="0"/>
              <a:pPr/>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0107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mn-lt"/>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9BF4-5CCB-3946-8E68-97F3FD5A1352}" type="datetime1">
              <a:rPr lang="en-US" smtClean="0"/>
              <a:pPr/>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2566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2FDE64-F728-FB4B-AF2A-33EF22527E1F}" type="datetime1">
              <a:rPr lang="en-US" smtClean="0"/>
              <a:pPr/>
              <a:t>4/18/22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64723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lgn="ctr">
              <a:defRPr>
                <a:latin typeface="+mn-lt"/>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30C3E9-72AB-A042-A2D7-F8A041FAC881}" type="datetime1">
              <a:rPr lang="en-US" smtClean="0"/>
              <a:pPr/>
              <a:t>4/18/22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31781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Date Placeholder 2"/>
          <p:cNvSpPr>
            <a:spLocks noGrp="1"/>
          </p:cNvSpPr>
          <p:nvPr>
            <p:ph type="dt" sz="half" idx="10"/>
          </p:nvPr>
        </p:nvSpPr>
        <p:spPr/>
        <p:txBody>
          <a:bodyPr/>
          <a:lstStyle/>
          <a:p>
            <a:fld id="{6C060F05-C80C-FE4E-8BC4-B41A0643590A}" type="datetime1">
              <a:rPr lang="en-US" smtClean="0"/>
              <a:pPr/>
              <a:t>4/18/22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85746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77CF0-9982-2242-BB38-308892AD0416}" type="datetime1">
              <a:rPr lang="en-US" smtClean="0"/>
              <a:pPr/>
              <a:t>4/18/22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14630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346DA9-E739-1E41-865D-86A633AE97C2}" type="datetime1">
              <a:rPr lang="en-US" smtClean="0"/>
              <a:pPr/>
              <a:t>4/18/22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65204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DA62C-B83D-3045-B53E-5B0999033BBB}" type="datetime1">
              <a:rPr lang="en-US" smtClean="0"/>
              <a:pPr/>
              <a:t>4/18/22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0528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4E0F1-E41B-704F-BA82-7A6AC0588047}" type="datetime1">
              <a:rPr lang="en-US" smtClean="0"/>
              <a:t>4/18/22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137E7-F180-D043-87BE-208C74AB267C}" type="slidenum">
              <a:rPr lang="en-US" smtClean="0"/>
              <a:t>‹#›</a:t>
            </a:fld>
            <a:endParaRPr lang="en-US"/>
          </a:p>
        </p:txBody>
      </p:sp>
    </p:spTree>
    <p:extLst>
      <p:ext uri="{BB962C8B-B14F-4D97-AF65-F5344CB8AC3E}">
        <p14:creationId xmlns:p14="http://schemas.microsoft.com/office/powerpoint/2010/main" val="379433003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36.png"/><Relationship Id="rId2" Type="http://schemas.openxmlformats.org/officeDocument/2006/relationships/notesSlide" Target="../notesSlides/notesSlide16.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2.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datascience4all.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itle 1">
            <a:extLst>
              <a:ext uri="{FF2B5EF4-FFF2-40B4-BE49-F238E27FC236}">
                <a16:creationId xmlns:a16="http://schemas.microsoft.com/office/drawing/2014/main" id="{40E52F1E-FEDE-8E4C-8943-D653952D80DA}"/>
              </a:ext>
            </a:extLst>
          </p:cNvPr>
          <p:cNvSpPr>
            <a:spLocks noGrp="1"/>
          </p:cNvSpPr>
          <p:nvPr>
            <p:ph type="ctrTitle"/>
          </p:nvPr>
        </p:nvSpPr>
        <p:spPr/>
        <p:txBody>
          <a:bodyPr>
            <a:noAutofit/>
          </a:bodyPr>
          <a:lstStyle/>
          <a:p>
            <a:r>
              <a:rPr lang="en-US" sz="4000" dirty="0">
                <a:ea typeface="Calibri"/>
                <a:cs typeface="Calibri"/>
                <a:sym typeface="Calibri"/>
              </a:rPr>
              <a:t>All-Scale Trajectory Clustering for Moving Behavior Detection with Spatiotemporal Recurrent Convolutional Neural Networks</a:t>
            </a:r>
            <a:r>
              <a:rPr lang="en-US" sz="4000" baseline="30000" dirty="0">
                <a:ea typeface="Calibri"/>
                <a:cs typeface="Calibri"/>
                <a:sym typeface="Calibri"/>
              </a:rPr>
              <a:t>1</a:t>
            </a:r>
            <a:endParaRPr lang="en-US" sz="4000" baseline="30000" dirty="0"/>
          </a:p>
        </p:txBody>
      </p:sp>
      <p:sp>
        <p:nvSpPr>
          <p:cNvPr id="3" name="Subtitle 2">
            <a:extLst>
              <a:ext uri="{FF2B5EF4-FFF2-40B4-BE49-F238E27FC236}">
                <a16:creationId xmlns:a16="http://schemas.microsoft.com/office/drawing/2014/main" id="{A9E6F49A-B2CF-764D-9703-9C51004A5E69}"/>
              </a:ext>
            </a:extLst>
          </p:cNvPr>
          <p:cNvSpPr>
            <a:spLocks noGrp="1"/>
          </p:cNvSpPr>
          <p:nvPr>
            <p:ph type="subTitle" idx="1"/>
          </p:nvPr>
        </p:nvSpPr>
        <p:spPr/>
        <p:txBody>
          <a:bodyPr>
            <a:normAutofit fontScale="77500" lnSpcReduction="20000"/>
          </a:bodyPr>
          <a:lstStyle/>
          <a:p>
            <a:r>
              <a:rPr lang="en-US" dirty="0"/>
              <a:t>Yao-Yi Chiang</a:t>
            </a:r>
            <a:r>
              <a:rPr lang="en-US" baseline="30000" dirty="0"/>
              <a:t>*</a:t>
            </a:r>
          </a:p>
          <a:p>
            <a:r>
              <a:rPr lang="en-US" dirty="0"/>
              <a:t>Associate Professor</a:t>
            </a:r>
          </a:p>
          <a:p>
            <a:r>
              <a:rPr lang="en-US" dirty="0"/>
              <a:t>Computer Science and Engineering</a:t>
            </a:r>
          </a:p>
          <a:p>
            <a:r>
              <a:rPr lang="en-US" dirty="0"/>
              <a:t>University of Minnesota</a:t>
            </a:r>
          </a:p>
          <a:p>
            <a:r>
              <a:rPr lang="en-US" dirty="0" err="1"/>
              <a:t>yaoyi@umn.edu</a:t>
            </a:r>
            <a:endParaRPr lang="en-US" dirty="0"/>
          </a:p>
        </p:txBody>
      </p:sp>
      <p:sp>
        <p:nvSpPr>
          <p:cNvPr id="5" name="TextBox 4">
            <a:extLst>
              <a:ext uri="{FF2B5EF4-FFF2-40B4-BE49-F238E27FC236}">
                <a16:creationId xmlns:a16="http://schemas.microsoft.com/office/drawing/2014/main" id="{8723228F-A04A-8647-B4C8-93F5CC265C16}"/>
              </a:ext>
            </a:extLst>
          </p:cNvPr>
          <p:cNvSpPr txBox="1"/>
          <p:nvPr/>
        </p:nvSpPr>
        <p:spPr>
          <a:xfrm>
            <a:off x="0" y="6534834"/>
            <a:ext cx="10315644" cy="369332"/>
          </a:xfrm>
          <a:prstGeom prst="rect">
            <a:avLst/>
          </a:prstGeom>
          <a:noFill/>
        </p:spPr>
        <p:txBody>
          <a:bodyPr wrap="none" rtlCol="0">
            <a:spAutoFit/>
          </a:bodyPr>
          <a:lstStyle/>
          <a:p>
            <a:pPr algn="r"/>
            <a:r>
              <a:rPr lang="en-US" sz="1800" baseline="30000" dirty="0">
                <a:latin typeface="+mn-lt"/>
              </a:rPr>
              <a:t>*</a:t>
            </a:r>
            <a:r>
              <a:rPr lang="en-US" sz="1800" dirty="0">
                <a:latin typeface="+mn-lt"/>
              </a:rPr>
              <a:t>With Cyrus Shahabi and </a:t>
            </a:r>
            <a:r>
              <a:rPr lang="en-US" sz="1800" dirty="0" err="1">
                <a:latin typeface="+mn-lt"/>
              </a:rPr>
              <a:t>Mingxuan</a:t>
            </a:r>
            <a:r>
              <a:rPr lang="en-US" sz="1800" dirty="0">
                <a:latin typeface="+mn-lt"/>
              </a:rPr>
              <a:t> Yue, University of Southern California; slides </a:t>
            </a:r>
            <a:r>
              <a:rPr lang="en-US" sz="1800" dirty="0" err="1">
                <a:latin typeface="+mn-lt"/>
              </a:rPr>
              <a:t>aopted</a:t>
            </a:r>
            <a:r>
              <a:rPr lang="en-US" sz="1800" dirty="0">
                <a:latin typeface="+mn-lt"/>
              </a:rPr>
              <a:t> from </a:t>
            </a:r>
            <a:r>
              <a:rPr lang="en-US" sz="1800" dirty="0" err="1">
                <a:latin typeface="+mn-lt"/>
              </a:rPr>
              <a:t>Mingxuan</a:t>
            </a:r>
            <a:r>
              <a:rPr lang="en-US" sz="1800" dirty="0">
                <a:latin typeface="+mn-lt"/>
              </a:rPr>
              <a:t> Yue</a:t>
            </a:r>
          </a:p>
        </p:txBody>
      </p:sp>
      <p:sp>
        <p:nvSpPr>
          <p:cNvPr id="6" name="TextBox 5">
            <a:extLst>
              <a:ext uri="{FF2B5EF4-FFF2-40B4-BE49-F238E27FC236}">
                <a16:creationId xmlns:a16="http://schemas.microsoft.com/office/drawing/2014/main" id="{5DD1D613-D46F-F242-A439-994AE5FE1394}"/>
              </a:ext>
            </a:extLst>
          </p:cNvPr>
          <p:cNvSpPr txBox="1"/>
          <p:nvPr/>
        </p:nvSpPr>
        <p:spPr>
          <a:xfrm>
            <a:off x="0" y="6211669"/>
            <a:ext cx="4972900" cy="646331"/>
          </a:xfrm>
          <a:prstGeom prst="rect">
            <a:avLst/>
          </a:prstGeom>
          <a:noFill/>
        </p:spPr>
        <p:txBody>
          <a:bodyPr wrap="none" rtlCol="0">
            <a:spAutoFit/>
          </a:bodyPr>
          <a:lstStyle/>
          <a:p>
            <a:pPr algn="r"/>
            <a:r>
              <a:rPr lang="en-US" sz="1800" baseline="30000" dirty="0">
                <a:latin typeface="+mn-lt"/>
              </a:rPr>
              <a:t>1 </a:t>
            </a:r>
            <a:r>
              <a:rPr lang="en-US" sz="1800" dirty="0">
                <a:latin typeface="+mn-lt"/>
              </a:rPr>
              <a:t>An NGA Boosting Innovative GEOINT (BIG) project</a:t>
            </a:r>
          </a:p>
          <a:p>
            <a:pPr algn="r"/>
            <a:endParaRPr lang="en-US" sz="18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Approach</a:t>
            </a:r>
            <a:endParaRPr sz="4400" dirty="0"/>
          </a:p>
        </p:txBody>
      </p:sp>
      <p:sp>
        <p:nvSpPr>
          <p:cNvPr id="193" name="Google Shape;193;p22"/>
          <p:cNvSpPr/>
          <p:nvPr/>
        </p:nvSpPr>
        <p:spPr>
          <a:xfrm>
            <a:off x="323745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4" name="Google Shape;194;p22"/>
          <p:cNvSpPr/>
          <p:nvPr/>
        </p:nvSpPr>
        <p:spPr>
          <a:xfrm>
            <a:off x="7607300" y="3431950"/>
            <a:ext cx="827700" cy="798000"/>
          </a:xfrm>
          <a:prstGeom prst="mathPlus">
            <a:avLst>
              <a:gd name="adj1" fmla="val 2352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5" name="Google Shape;195;p22"/>
          <p:cNvSpPr txBox="1"/>
          <p:nvPr/>
        </p:nvSpPr>
        <p:spPr>
          <a:xfrm>
            <a:off x="7783550" y="5013425"/>
            <a:ext cx="39090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Sequence Dynamics</a:t>
            </a:r>
            <a:endParaRPr sz="3000">
              <a:latin typeface="+mn-lt"/>
            </a:endParaRPr>
          </a:p>
        </p:txBody>
      </p:sp>
      <p:grpSp>
        <p:nvGrpSpPr>
          <p:cNvPr id="196" name="Google Shape;196;p22"/>
          <p:cNvGrpSpPr/>
          <p:nvPr/>
        </p:nvGrpSpPr>
        <p:grpSpPr>
          <a:xfrm>
            <a:off x="4189775" y="2689950"/>
            <a:ext cx="3356126" cy="3002088"/>
            <a:chOff x="850450" y="1930950"/>
            <a:chExt cx="3356126" cy="3002088"/>
          </a:xfrm>
        </p:grpSpPr>
        <p:pic>
          <p:nvPicPr>
            <p:cNvPr id="197" name="Google Shape;197;p22"/>
            <p:cNvPicPr preferRelativeResize="0"/>
            <p:nvPr/>
          </p:nvPicPr>
          <p:blipFill rotWithShape="1">
            <a:blip r:embed="rId3">
              <a:alphaModFix/>
            </a:blip>
            <a:srcRect l="5586" r="5175" b="9796"/>
            <a:stretch/>
          </p:blipFill>
          <p:spPr>
            <a:xfrm>
              <a:off x="1059675" y="1930950"/>
              <a:ext cx="2882124" cy="2106156"/>
            </a:xfrm>
            <a:prstGeom prst="rect">
              <a:avLst/>
            </a:prstGeom>
            <a:noFill/>
            <a:ln>
              <a:noFill/>
            </a:ln>
          </p:spPr>
        </p:pic>
        <p:sp>
          <p:nvSpPr>
            <p:cNvPr id="198" name="Google Shape;198;p22"/>
            <p:cNvSpPr txBox="1"/>
            <p:nvPr/>
          </p:nvSpPr>
          <p:spPr>
            <a:xfrm>
              <a:off x="850450" y="4251425"/>
              <a:ext cx="27048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Context-aware</a:t>
              </a:r>
              <a:endParaRPr sz="3000">
                <a:latin typeface="+mn-lt"/>
              </a:endParaRPr>
            </a:p>
          </p:txBody>
        </p:sp>
        <p:pic>
          <p:nvPicPr>
            <p:cNvPr id="199" name="Google Shape;199;p22"/>
            <p:cNvPicPr preferRelativeResize="0"/>
            <p:nvPr/>
          </p:nvPicPr>
          <p:blipFill>
            <a:blip r:embed="rId4">
              <a:alphaModFix/>
            </a:blip>
            <a:stretch>
              <a:fillRect/>
            </a:stretch>
          </p:blipFill>
          <p:spPr>
            <a:xfrm>
              <a:off x="3479050" y="4205512"/>
              <a:ext cx="727526" cy="727526"/>
            </a:xfrm>
            <a:prstGeom prst="rect">
              <a:avLst/>
            </a:prstGeom>
            <a:noFill/>
            <a:ln>
              <a:noFill/>
            </a:ln>
          </p:spPr>
        </p:pic>
      </p:grpSp>
      <p:grpSp>
        <p:nvGrpSpPr>
          <p:cNvPr id="200" name="Google Shape;200;p22"/>
          <p:cNvGrpSpPr/>
          <p:nvPr/>
        </p:nvGrpSpPr>
        <p:grpSpPr>
          <a:xfrm>
            <a:off x="823500" y="2286150"/>
            <a:ext cx="2289326" cy="3362963"/>
            <a:chOff x="5041450" y="1570075"/>
            <a:chExt cx="2289326" cy="3362963"/>
          </a:xfrm>
        </p:grpSpPr>
        <p:pic>
          <p:nvPicPr>
            <p:cNvPr id="201" name="Google Shape;201;p22"/>
            <p:cNvPicPr preferRelativeResize="0"/>
            <p:nvPr/>
          </p:nvPicPr>
          <p:blipFill rotWithShape="1">
            <a:blip r:embed="rId5">
              <a:alphaModFix/>
            </a:blip>
            <a:srcRect l="17395" r="50860"/>
            <a:stretch/>
          </p:blipFill>
          <p:spPr>
            <a:xfrm>
              <a:off x="5527875" y="1570075"/>
              <a:ext cx="827700" cy="2607450"/>
            </a:xfrm>
            <a:prstGeom prst="rect">
              <a:avLst/>
            </a:prstGeom>
            <a:noFill/>
            <a:ln>
              <a:noFill/>
            </a:ln>
          </p:spPr>
        </p:pic>
        <p:pic>
          <p:nvPicPr>
            <p:cNvPr id="202" name="Google Shape;202;p22"/>
            <p:cNvPicPr preferRelativeResize="0"/>
            <p:nvPr/>
          </p:nvPicPr>
          <p:blipFill rotWithShape="1">
            <a:blip r:embed="rId5">
              <a:alphaModFix/>
            </a:blip>
            <a:srcRect l="17395" r="50860"/>
            <a:stretch/>
          </p:blipFill>
          <p:spPr>
            <a:xfrm>
              <a:off x="6355575" y="2669950"/>
              <a:ext cx="432900" cy="1363725"/>
            </a:xfrm>
            <a:prstGeom prst="rect">
              <a:avLst/>
            </a:prstGeom>
            <a:noFill/>
            <a:ln>
              <a:noFill/>
            </a:ln>
          </p:spPr>
        </p:pic>
        <p:sp>
          <p:nvSpPr>
            <p:cNvPr id="203" name="Google Shape;203;p22"/>
            <p:cNvSpPr txBox="1"/>
            <p:nvPr/>
          </p:nvSpPr>
          <p:spPr>
            <a:xfrm>
              <a:off x="5041450" y="4251425"/>
              <a:ext cx="18231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All-scale</a:t>
              </a:r>
              <a:endParaRPr sz="3000">
                <a:latin typeface="+mn-lt"/>
              </a:endParaRPr>
            </a:p>
          </p:txBody>
        </p:sp>
        <p:pic>
          <p:nvPicPr>
            <p:cNvPr id="204" name="Google Shape;204;p22"/>
            <p:cNvPicPr preferRelativeResize="0"/>
            <p:nvPr/>
          </p:nvPicPr>
          <p:blipFill>
            <a:blip r:embed="rId4">
              <a:alphaModFix/>
            </a:blip>
            <a:stretch>
              <a:fillRect/>
            </a:stretch>
          </p:blipFill>
          <p:spPr>
            <a:xfrm>
              <a:off x="6603250" y="4205512"/>
              <a:ext cx="727526" cy="727526"/>
            </a:xfrm>
            <a:prstGeom prst="rect">
              <a:avLst/>
            </a:prstGeom>
            <a:noFill/>
            <a:ln>
              <a:noFill/>
            </a:ln>
          </p:spPr>
        </p:pic>
      </p:grpSp>
      <p:pic>
        <p:nvPicPr>
          <p:cNvPr id="205" name="Google Shape;205;p22"/>
          <p:cNvPicPr preferRelativeResize="0"/>
          <p:nvPr/>
        </p:nvPicPr>
        <p:blipFill>
          <a:blip r:embed="rId4">
            <a:alphaModFix/>
          </a:blip>
          <a:stretch>
            <a:fillRect/>
          </a:stretch>
        </p:blipFill>
        <p:spPr>
          <a:xfrm>
            <a:off x="11327650" y="4967512"/>
            <a:ext cx="727526" cy="727526"/>
          </a:xfrm>
          <a:prstGeom prst="rect">
            <a:avLst/>
          </a:prstGeom>
          <a:noFill/>
          <a:ln>
            <a:noFill/>
          </a:ln>
        </p:spPr>
      </p:pic>
      <p:grpSp>
        <p:nvGrpSpPr>
          <p:cNvPr id="206" name="Google Shape;206;p22"/>
          <p:cNvGrpSpPr/>
          <p:nvPr/>
        </p:nvGrpSpPr>
        <p:grpSpPr>
          <a:xfrm>
            <a:off x="8931550" y="2840375"/>
            <a:ext cx="2396100" cy="1758625"/>
            <a:chOff x="8622850" y="363875"/>
            <a:chExt cx="2396100" cy="1758625"/>
          </a:xfrm>
        </p:grpSpPr>
        <p:sp>
          <p:nvSpPr>
            <p:cNvPr id="207" name="Google Shape;207;p22"/>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8" name="Google Shape;208;p22"/>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9" name="Google Shape;209;p22"/>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0" name="Google Shape;210;p22"/>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1" name="Google Shape;211;p22"/>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2" name="Google Shape;212;p22"/>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3" name="Google Shape;213;p22"/>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4" name="Google Shape;214;p22"/>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5" name="Google Shape;215;p22"/>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6" name="Google Shape;216;p22"/>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7" name="Google Shape;217;p22"/>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8" name="Google Shape;218;p22"/>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9" name="Google Shape;219;p22"/>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0" name="Google Shape;220;p22"/>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1" name="Google Shape;221;p22"/>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2" name="Google Shape;222;p22"/>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3" name="Google Shape;223;p22"/>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4" name="Google Shape;224;p22"/>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5" name="Google Shape;225;p22"/>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226" name="Google Shape;226;p22"/>
          <p:cNvSpPr/>
          <p:nvPr/>
        </p:nvSpPr>
        <p:spPr>
          <a:xfrm rot="-5400000">
            <a:off x="5969550" y="-2847375"/>
            <a:ext cx="606000" cy="102576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7" name="Google Shape;227;p22"/>
          <p:cNvSpPr txBox="1"/>
          <p:nvPr/>
        </p:nvSpPr>
        <p:spPr>
          <a:xfrm>
            <a:off x="5411750" y="1237200"/>
            <a:ext cx="43905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DETECT </a:t>
            </a:r>
            <a:r>
              <a:rPr lang="en-US" sz="3000" b="1">
                <a:solidFill>
                  <a:srgbClr val="666666"/>
                </a:solidFill>
                <a:latin typeface="+mn-lt"/>
              </a:rPr>
              <a:t>[BigData 19]</a:t>
            </a:r>
            <a:endParaRPr sz="3000" b="1">
              <a:solidFill>
                <a:srgbClr val="666666"/>
              </a:solidFill>
              <a:latin typeface="+mn-lt"/>
            </a:endParaRPr>
          </a:p>
        </p:txBody>
      </p:sp>
      <p:sp>
        <p:nvSpPr>
          <p:cNvPr id="39" name="TextBox 38">
            <a:extLst>
              <a:ext uri="{FF2B5EF4-FFF2-40B4-BE49-F238E27FC236}">
                <a16:creationId xmlns:a16="http://schemas.microsoft.com/office/drawing/2014/main" id="{82CAFB03-CF8D-254C-AA5D-9B305C7BA990}"/>
              </a:ext>
            </a:extLst>
          </p:cNvPr>
          <p:cNvSpPr txBox="1"/>
          <p:nvPr/>
        </p:nvSpPr>
        <p:spPr>
          <a:xfrm>
            <a:off x="0" y="6329298"/>
            <a:ext cx="6559826" cy="553998"/>
          </a:xfrm>
          <a:prstGeom prst="rect">
            <a:avLst/>
          </a:prstGeom>
          <a:noFill/>
        </p:spPr>
        <p:txBody>
          <a:bodyPr wrap="square" rtlCol="0">
            <a:spAutoFit/>
          </a:bodyPr>
          <a:lstStyle/>
          <a:p>
            <a:r>
              <a:rPr lang="en-US" sz="1000" dirty="0">
                <a:latin typeface="+mn-lt"/>
              </a:rPr>
              <a:t>Yue, M., Li, Y., Yang, H., Ahuja, R., </a:t>
            </a:r>
            <a:r>
              <a:rPr lang="en-US" sz="1000" b="1" dirty="0">
                <a:latin typeface="+mn-lt"/>
              </a:rPr>
              <a:t>Chiang, Y.-Y.</a:t>
            </a:r>
            <a:r>
              <a:rPr lang="en-US" sz="1000" dirty="0">
                <a:latin typeface="+mn-lt"/>
              </a:rPr>
              <a:t>, and Shahabi, C. (December 2019). DETECT: Deep Trajectory Clustering for Mobility-Behavior Analysis. In </a:t>
            </a:r>
            <a:r>
              <a:rPr lang="en-US" sz="1000" i="1" dirty="0">
                <a:latin typeface="+mn-lt"/>
              </a:rPr>
              <a:t>Proceedings of the 2019 IEEE International Conference on Big Data (Big Data)</a:t>
            </a:r>
            <a:r>
              <a:rPr lang="en-US" sz="1000" dirty="0">
                <a:latin typeface="+mn-lt"/>
              </a:rPr>
              <a:t>, pp. 988–997, Los Angeles, CA, USA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Stay Points</a:t>
            </a:r>
            <a:endParaRPr sz="4400" dirty="0"/>
          </a:p>
        </p:txBody>
      </p:sp>
      <p:sp>
        <p:nvSpPr>
          <p:cNvPr id="233" name="Google Shape;233;p23"/>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dirty="0">
                <a:solidFill>
                  <a:schemeClr val="dk1"/>
                </a:solidFill>
                <a:ea typeface="Calibri"/>
                <a:cs typeface="Calibri"/>
                <a:sym typeface="Calibri"/>
              </a:rPr>
              <a:t>Stay points </a:t>
            </a:r>
            <a:r>
              <a:rPr lang="en-US" sz="3000" b="1" dirty="0">
                <a:solidFill>
                  <a:srgbClr val="666666"/>
                </a:solidFill>
                <a:ea typeface="Calibri"/>
                <a:cs typeface="Calibri"/>
                <a:sym typeface="Calibri"/>
              </a:rPr>
              <a:t>[SIGSPATIAL’08]</a:t>
            </a:r>
            <a:r>
              <a:rPr lang="en-US" sz="3000" dirty="0">
                <a:solidFill>
                  <a:schemeClr val="dk1"/>
                </a:solidFill>
                <a:ea typeface="Calibri"/>
                <a:cs typeface="Calibri"/>
                <a:sym typeface="Calibri"/>
              </a:rPr>
              <a:t> are meaningful locations where:</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travels within a small range of space </a:t>
            </a:r>
            <a:endParaRPr sz="3000" dirty="0">
              <a:solidFill>
                <a:schemeClr val="dk1"/>
              </a:solidFill>
              <a:ea typeface="Calibri"/>
              <a:cs typeface="Calibri"/>
              <a:sym typeface="Calibri"/>
            </a:endParaRPr>
          </a:p>
          <a:p>
            <a:pPr marL="457200" marR="0" lvl="0" indent="-419100" algn="l" rtl="0">
              <a:lnSpc>
                <a:spcPct val="100000"/>
              </a:lnSpc>
              <a:spcBef>
                <a:spcPts val="1000"/>
              </a:spcBef>
              <a:spcAft>
                <a:spcPts val="0"/>
              </a:spcAft>
              <a:buClr>
                <a:schemeClr val="dk1"/>
              </a:buClr>
              <a:buSzPts val="3000"/>
              <a:buFont typeface="Calibri"/>
              <a:buAutoNum type="arabicPeriod"/>
            </a:pPr>
            <a:r>
              <a:rPr lang="en-US" sz="3000" dirty="0">
                <a:solidFill>
                  <a:schemeClr val="dk1"/>
                </a:solidFill>
                <a:ea typeface="Calibri"/>
                <a:cs typeface="Calibri"/>
                <a:sym typeface="Calibri"/>
              </a:rPr>
              <a:t>the user stays in this range for some time</a:t>
            </a:r>
            <a:endParaRPr sz="3000" dirty="0">
              <a:solidFill>
                <a:schemeClr val="dk1"/>
              </a:solidFill>
              <a:ea typeface="Calibri"/>
              <a:cs typeface="Calibri"/>
              <a:sym typeface="Calibri"/>
            </a:endParaRPr>
          </a:p>
        </p:txBody>
      </p:sp>
      <p:sp>
        <p:nvSpPr>
          <p:cNvPr id="234" name="Google Shape;234;p23"/>
          <p:cNvSpPr/>
          <p:nvPr/>
        </p:nvSpPr>
        <p:spPr>
          <a:xfrm>
            <a:off x="3223118" y="573735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5" name="Google Shape;235;p23"/>
          <p:cNvSpPr/>
          <p:nvPr/>
        </p:nvSpPr>
        <p:spPr>
          <a:xfrm>
            <a:off x="6827518" y="39284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6" name="Google Shape;236;p23"/>
          <p:cNvSpPr/>
          <p:nvPr/>
        </p:nvSpPr>
        <p:spPr>
          <a:xfrm>
            <a:off x="5071318" y="4383008"/>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7" name="Google Shape;237;p23"/>
          <p:cNvSpPr/>
          <p:nvPr/>
        </p:nvSpPr>
        <p:spPr>
          <a:xfrm>
            <a:off x="7973393" y="5619083"/>
            <a:ext cx="986700" cy="986700"/>
          </a:xfrm>
          <a:prstGeom prst="ellipse">
            <a:avLst/>
          </a:prstGeom>
          <a:no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8" name="Google Shape;238;p23"/>
          <p:cNvSpPr/>
          <p:nvPr/>
        </p:nvSpPr>
        <p:spPr>
          <a:xfrm>
            <a:off x="3605992" y="3808100"/>
            <a:ext cx="5241175" cy="2684775"/>
          </a:xfrm>
          <a:custGeom>
            <a:avLst/>
            <a:gdLst/>
            <a:ahLst/>
            <a:cxnLst/>
            <a:rect l="l" t="t" r="r" b="b"/>
            <a:pathLst>
              <a:path w="209647" h="107391" extrusionOk="0">
                <a:moveTo>
                  <a:pt x="3907" y="91216"/>
                </a:moveTo>
                <a:cubicBezTo>
                  <a:pt x="5698" y="95694"/>
                  <a:pt x="-3159" y="103659"/>
                  <a:pt x="1319" y="105450"/>
                </a:cubicBezTo>
                <a:cubicBezTo>
                  <a:pt x="5797" y="107241"/>
                  <a:pt x="10849" y="95570"/>
                  <a:pt x="14259" y="98980"/>
                </a:cubicBezTo>
                <a:cubicBezTo>
                  <a:pt x="16102" y="100823"/>
                  <a:pt x="15022" y="105273"/>
                  <a:pt x="17494" y="106097"/>
                </a:cubicBezTo>
                <a:cubicBezTo>
                  <a:pt x="20624" y="107140"/>
                  <a:pt x="24370" y="105854"/>
                  <a:pt x="27199" y="104156"/>
                </a:cubicBezTo>
                <a:cubicBezTo>
                  <a:pt x="30732" y="102036"/>
                  <a:pt x="35469" y="103756"/>
                  <a:pt x="39491" y="102862"/>
                </a:cubicBezTo>
                <a:cubicBezTo>
                  <a:pt x="44805" y="101681"/>
                  <a:pt x="48549" y="96823"/>
                  <a:pt x="53078" y="93804"/>
                </a:cubicBezTo>
                <a:cubicBezTo>
                  <a:pt x="68241" y="83695"/>
                  <a:pt x="82251" y="69040"/>
                  <a:pt x="88015" y="51751"/>
                </a:cubicBezTo>
                <a:cubicBezTo>
                  <a:pt x="88845" y="49262"/>
                  <a:pt x="91164" y="45842"/>
                  <a:pt x="89309" y="43987"/>
                </a:cubicBezTo>
                <a:cubicBezTo>
                  <a:pt x="87016" y="41694"/>
                  <a:pt x="82783" y="43998"/>
                  <a:pt x="79604" y="44634"/>
                </a:cubicBezTo>
                <a:cubicBezTo>
                  <a:pt x="77993" y="44956"/>
                  <a:pt x="75075" y="44933"/>
                  <a:pt x="75075" y="46575"/>
                </a:cubicBezTo>
                <a:cubicBezTo>
                  <a:pt x="75075" y="47675"/>
                  <a:pt x="77210" y="47222"/>
                  <a:pt x="78310" y="47222"/>
                </a:cubicBezTo>
                <a:cubicBezTo>
                  <a:pt x="81970" y="47222"/>
                  <a:pt x="87231" y="42930"/>
                  <a:pt x="86074" y="39458"/>
                </a:cubicBezTo>
                <a:cubicBezTo>
                  <a:pt x="85051" y="36389"/>
                  <a:pt x="78957" y="41399"/>
                  <a:pt x="76369" y="39458"/>
                </a:cubicBezTo>
                <a:cubicBezTo>
                  <a:pt x="74159" y="37801"/>
                  <a:pt x="79592" y="34941"/>
                  <a:pt x="81545" y="32988"/>
                </a:cubicBezTo>
                <a:cubicBezTo>
                  <a:pt x="87959" y="26574"/>
                  <a:pt x="96264" y="17944"/>
                  <a:pt x="94485" y="9050"/>
                </a:cubicBezTo>
                <a:cubicBezTo>
                  <a:pt x="93841" y="5829"/>
                  <a:pt x="87992" y="7220"/>
                  <a:pt x="85427" y="5168"/>
                </a:cubicBezTo>
                <a:cubicBezTo>
                  <a:pt x="76495" y="-1977"/>
                  <a:pt x="59225" y="-1626"/>
                  <a:pt x="51137" y="6462"/>
                </a:cubicBezTo>
                <a:cubicBezTo>
                  <a:pt x="45774" y="11825"/>
                  <a:pt x="41412" y="21955"/>
                  <a:pt x="45314" y="28459"/>
                </a:cubicBezTo>
                <a:cubicBezTo>
                  <a:pt x="50548" y="37182"/>
                  <a:pt x="63055" y="38530"/>
                  <a:pt x="71193" y="44634"/>
                </a:cubicBezTo>
                <a:cubicBezTo>
                  <a:pt x="79876" y="51146"/>
                  <a:pt x="91522" y="60307"/>
                  <a:pt x="101601" y="56279"/>
                </a:cubicBezTo>
                <a:cubicBezTo>
                  <a:pt x="106559" y="54297"/>
                  <a:pt x="108824" y="48410"/>
                  <a:pt x="112600" y="44634"/>
                </a:cubicBezTo>
                <a:cubicBezTo>
                  <a:pt x="122361" y="34873"/>
                  <a:pt x="136484" y="18404"/>
                  <a:pt x="148831" y="24577"/>
                </a:cubicBezTo>
                <a:cubicBezTo>
                  <a:pt x="151089" y="25706"/>
                  <a:pt x="148944" y="31199"/>
                  <a:pt x="151419" y="31694"/>
                </a:cubicBezTo>
                <a:cubicBezTo>
                  <a:pt x="155020" y="32414"/>
                  <a:pt x="160573" y="26339"/>
                  <a:pt x="158536" y="23283"/>
                </a:cubicBezTo>
                <a:cubicBezTo>
                  <a:pt x="155782" y="19152"/>
                  <a:pt x="147787" y="25389"/>
                  <a:pt x="143655" y="22636"/>
                </a:cubicBezTo>
                <a:cubicBezTo>
                  <a:pt x="141385" y="21124"/>
                  <a:pt x="138339" y="14873"/>
                  <a:pt x="141067" y="14873"/>
                </a:cubicBezTo>
                <a:cubicBezTo>
                  <a:pt x="142464" y="14873"/>
                  <a:pt x="140679" y="15650"/>
                  <a:pt x="144302" y="18755"/>
                </a:cubicBezTo>
                <a:cubicBezTo>
                  <a:pt x="147348" y="21366"/>
                  <a:pt x="150150" y="24653"/>
                  <a:pt x="151419" y="28459"/>
                </a:cubicBezTo>
                <a:cubicBezTo>
                  <a:pt x="152383" y="31352"/>
                  <a:pt x="156925" y="32036"/>
                  <a:pt x="157889" y="34929"/>
                </a:cubicBezTo>
                <a:cubicBezTo>
                  <a:pt x="159598" y="40056"/>
                  <a:pt x="162872" y="44528"/>
                  <a:pt x="165652" y="49163"/>
                </a:cubicBezTo>
                <a:cubicBezTo>
                  <a:pt x="168845" y="54488"/>
                  <a:pt x="168678" y="61465"/>
                  <a:pt x="172122" y="66631"/>
                </a:cubicBezTo>
                <a:cubicBezTo>
                  <a:pt x="178046" y="75517"/>
                  <a:pt x="190638" y="79077"/>
                  <a:pt x="195414" y="88629"/>
                </a:cubicBezTo>
                <a:cubicBezTo>
                  <a:pt x="195845" y="89492"/>
                  <a:pt x="193598" y="89344"/>
                  <a:pt x="192826" y="89923"/>
                </a:cubicBezTo>
                <a:cubicBezTo>
                  <a:pt x="189954" y="92076"/>
                  <a:pt x="184200" y="96738"/>
                  <a:pt x="187003" y="98980"/>
                </a:cubicBezTo>
                <a:cubicBezTo>
                  <a:pt x="191381" y="102483"/>
                  <a:pt x="198217" y="98980"/>
                  <a:pt x="203824" y="98980"/>
                </a:cubicBezTo>
                <a:cubicBezTo>
                  <a:pt x="205765" y="98980"/>
                  <a:pt x="209647" y="97039"/>
                  <a:pt x="209647" y="98980"/>
                </a:cubicBezTo>
                <a:cubicBezTo>
                  <a:pt x="209647" y="101391"/>
                  <a:pt x="205416" y="101319"/>
                  <a:pt x="203177" y="102215"/>
                </a:cubicBezTo>
                <a:cubicBezTo>
                  <a:pt x="200043" y="103469"/>
                  <a:pt x="197254" y="105490"/>
                  <a:pt x="194120" y="106744"/>
                </a:cubicBezTo>
                <a:cubicBezTo>
                  <a:pt x="191709" y="107708"/>
                  <a:pt x="188679" y="106230"/>
                  <a:pt x="186356" y="107391"/>
                </a:cubicBezTo>
              </a:path>
            </a:pathLst>
          </a:custGeom>
          <a:noFill/>
          <a:ln w="38100" cap="flat" cmpd="sng">
            <a:solidFill>
              <a:schemeClr val="dk2"/>
            </a:solidFill>
            <a:prstDash val="dot"/>
            <a:round/>
            <a:headEnd type="none" w="med" len="med"/>
            <a:tailEnd type="stealth" w="med" len="med"/>
          </a:ln>
        </p:spPr>
      </p:sp>
      <p:pic>
        <p:nvPicPr>
          <p:cNvPr id="9" name="Google Shape;250;p24">
            <a:extLst>
              <a:ext uri="{FF2B5EF4-FFF2-40B4-BE49-F238E27FC236}">
                <a16:creationId xmlns:a16="http://schemas.microsoft.com/office/drawing/2014/main" id="{ABC61E8A-DB87-6441-90DA-7E621FD2DB3E}"/>
              </a:ext>
            </a:extLst>
          </p:cNvPr>
          <p:cNvPicPr preferRelativeResize="0"/>
          <p:nvPr/>
        </p:nvPicPr>
        <p:blipFill>
          <a:blip r:embed="rId3">
            <a:alphaModFix/>
          </a:blip>
          <a:stretch>
            <a:fillRect/>
          </a:stretch>
        </p:blipFill>
        <p:spPr>
          <a:xfrm>
            <a:off x="2813537" y="4865381"/>
            <a:ext cx="1211750" cy="1211750"/>
          </a:xfrm>
          <a:prstGeom prst="rect">
            <a:avLst/>
          </a:prstGeom>
          <a:noFill/>
          <a:ln>
            <a:noFill/>
          </a:ln>
        </p:spPr>
      </p:pic>
      <p:pic>
        <p:nvPicPr>
          <p:cNvPr id="10" name="Google Shape;251;p24">
            <a:extLst>
              <a:ext uri="{FF2B5EF4-FFF2-40B4-BE49-F238E27FC236}">
                <a16:creationId xmlns:a16="http://schemas.microsoft.com/office/drawing/2014/main" id="{B110845C-2B69-654A-8775-E3FC759AC708}"/>
              </a:ext>
            </a:extLst>
          </p:cNvPr>
          <p:cNvPicPr preferRelativeResize="0"/>
          <p:nvPr/>
        </p:nvPicPr>
        <p:blipFill>
          <a:blip r:embed="rId4">
            <a:alphaModFix/>
          </a:blip>
          <a:stretch>
            <a:fillRect/>
          </a:stretch>
        </p:blipFill>
        <p:spPr>
          <a:xfrm>
            <a:off x="6278903" y="3612496"/>
            <a:ext cx="1143000" cy="1143000"/>
          </a:xfrm>
          <a:prstGeom prst="rect">
            <a:avLst/>
          </a:prstGeom>
          <a:noFill/>
          <a:ln>
            <a:noFill/>
          </a:ln>
        </p:spPr>
      </p:pic>
      <p:pic>
        <p:nvPicPr>
          <p:cNvPr id="11" name="Google Shape;252;p24">
            <a:extLst>
              <a:ext uri="{FF2B5EF4-FFF2-40B4-BE49-F238E27FC236}">
                <a16:creationId xmlns:a16="http://schemas.microsoft.com/office/drawing/2014/main" id="{B0B76A2E-AE0C-7345-90B2-46C4C043BAF7}"/>
              </a:ext>
            </a:extLst>
          </p:cNvPr>
          <p:cNvPicPr preferRelativeResize="0"/>
          <p:nvPr/>
        </p:nvPicPr>
        <p:blipFill>
          <a:blip r:embed="rId5">
            <a:alphaModFix/>
          </a:blip>
          <a:stretch>
            <a:fillRect/>
          </a:stretch>
        </p:blipFill>
        <p:spPr>
          <a:xfrm>
            <a:off x="4454087" y="3722381"/>
            <a:ext cx="1143000" cy="1143000"/>
          </a:xfrm>
          <a:prstGeom prst="rect">
            <a:avLst/>
          </a:prstGeom>
          <a:noFill/>
          <a:ln>
            <a:noFill/>
          </a:ln>
        </p:spPr>
      </p:pic>
      <p:pic>
        <p:nvPicPr>
          <p:cNvPr id="12" name="Google Shape;253;p24">
            <a:extLst>
              <a:ext uri="{FF2B5EF4-FFF2-40B4-BE49-F238E27FC236}">
                <a16:creationId xmlns:a16="http://schemas.microsoft.com/office/drawing/2014/main" id="{D8B4F977-5F08-D847-A5E9-BB4A0BC931DE}"/>
              </a:ext>
            </a:extLst>
          </p:cNvPr>
          <p:cNvPicPr preferRelativeResize="0"/>
          <p:nvPr/>
        </p:nvPicPr>
        <p:blipFill rotWithShape="1">
          <a:blip r:embed="rId6">
            <a:alphaModFix/>
          </a:blip>
          <a:srcRect b="30429"/>
          <a:stretch/>
        </p:blipFill>
        <p:spPr>
          <a:xfrm>
            <a:off x="7239024" y="5061703"/>
            <a:ext cx="1642975" cy="114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5"/>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All-scale: Fast Stay Point Extraction</a:t>
            </a:r>
            <a:endParaRPr sz="4400" dirty="0"/>
          </a:p>
        </p:txBody>
      </p:sp>
      <p:sp>
        <p:nvSpPr>
          <p:cNvPr id="5" name="Content Placeholder 4">
            <a:extLst>
              <a:ext uri="{FF2B5EF4-FFF2-40B4-BE49-F238E27FC236}">
                <a16:creationId xmlns:a16="http://schemas.microsoft.com/office/drawing/2014/main" id="{3774B299-FA36-494B-B7EC-A5A7DBD73421}"/>
              </a:ext>
            </a:extLst>
          </p:cNvPr>
          <p:cNvSpPr>
            <a:spLocks noGrp="1"/>
          </p:cNvSpPr>
          <p:nvPr>
            <p:ph idx="1"/>
          </p:nvPr>
        </p:nvSpPr>
        <p:spPr>
          <a:xfrm>
            <a:off x="838200" y="1825625"/>
            <a:ext cx="9291452" cy="4351338"/>
          </a:xfrm>
        </p:spPr>
        <p:txBody>
          <a:bodyPr/>
          <a:lstStyle/>
          <a:p>
            <a:r>
              <a:rPr lang="en-US" dirty="0"/>
              <a:t>Fast-SPD:</a:t>
            </a:r>
          </a:p>
          <a:p>
            <a:pPr lvl="1"/>
            <a:r>
              <a:rPr lang="en-US" dirty="0"/>
              <a:t>Scan each trajectory to find consecutive sub-trajectories that the user travel within a limited range but stay for a long time </a:t>
            </a:r>
          </a:p>
          <a:p>
            <a:pPr lvl="1"/>
            <a:r>
              <a:rPr lang="en-US" dirty="0"/>
              <a:t>Use the centers of such sub-trajectories as stay points</a:t>
            </a:r>
          </a:p>
          <a:p>
            <a:endParaRPr lang="en-US" dirty="0"/>
          </a:p>
        </p:txBody>
      </p:sp>
      <p:pic>
        <p:nvPicPr>
          <p:cNvPr id="6" name="Picture 5">
            <a:extLst>
              <a:ext uri="{FF2B5EF4-FFF2-40B4-BE49-F238E27FC236}">
                <a16:creationId xmlns:a16="http://schemas.microsoft.com/office/drawing/2014/main" id="{4ECC6B48-D8F6-D54A-A1D4-07CB4D084A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3811" y="3286496"/>
            <a:ext cx="6019800" cy="3441700"/>
          </a:xfrm>
          <a:prstGeom prst="rect">
            <a:avLst/>
          </a:prstGeom>
        </p:spPr>
      </p:pic>
      <p:pic>
        <p:nvPicPr>
          <p:cNvPr id="7" name="Picture 6">
            <a:extLst>
              <a:ext uri="{FF2B5EF4-FFF2-40B4-BE49-F238E27FC236}">
                <a16:creationId xmlns:a16="http://schemas.microsoft.com/office/drawing/2014/main" id="{8746DC48-A88E-1D4A-BF6A-276BF1FCFB24}"/>
              </a:ext>
            </a:extLst>
          </p:cNvPr>
          <p:cNvPicPr>
            <a:picLocks noChangeAspect="1"/>
          </p:cNvPicPr>
          <p:nvPr/>
        </p:nvPicPr>
        <p:blipFill>
          <a:blip r:embed="rId4"/>
          <a:stretch>
            <a:fillRect/>
          </a:stretch>
        </p:blipFill>
        <p:spPr>
          <a:xfrm>
            <a:off x="6858000" y="3429000"/>
            <a:ext cx="4790292" cy="32991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6"/>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Context-aware: Geographical Augmentation</a:t>
            </a:r>
            <a:endParaRPr sz="4400" dirty="0"/>
          </a:p>
        </p:txBody>
      </p:sp>
      <p:sp>
        <p:nvSpPr>
          <p:cNvPr id="266" name="Google Shape;266;p26"/>
          <p:cNvSpPr txBox="1">
            <a:spLocks noGrp="1"/>
          </p:cNvSpPr>
          <p:nvPr>
            <p:ph idx="1"/>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US" sz="2400" dirty="0">
                <a:solidFill>
                  <a:schemeClr val="dk1"/>
                </a:solidFill>
                <a:ea typeface="Merriweather"/>
                <a:cs typeface="Merriweather"/>
                <a:sym typeface="Merriweather"/>
              </a:rPr>
              <a:t>For each extracted stay point          :</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create a spatial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search a gazetteer for POI’s in the buffer</a:t>
            </a: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count POIs in the buffer</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AutoNum type="arabicPeriod"/>
            </a:pPr>
            <a:r>
              <a:rPr lang="en-US" sz="2400" dirty="0">
                <a:solidFill>
                  <a:schemeClr val="dk1"/>
                </a:solidFill>
                <a:ea typeface="Merriweather"/>
                <a:cs typeface="Merriweather"/>
                <a:sym typeface="Merriweather"/>
              </a:rPr>
              <a:t>generate a normalized vector</a:t>
            </a:r>
            <a:endParaRPr sz="2400" dirty="0">
              <a:solidFill>
                <a:schemeClr val="dk1"/>
              </a:solidFill>
              <a:ea typeface="Merriweather"/>
              <a:cs typeface="Merriweather"/>
              <a:sym typeface="Merriweather"/>
            </a:endParaRPr>
          </a:p>
          <a:p>
            <a:pPr marL="0" marR="0" lvl="0" indent="0" algn="l" rtl="0">
              <a:lnSpc>
                <a:spcPct val="100000"/>
              </a:lnSpc>
              <a:spcBef>
                <a:spcPts val="1000"/>
              </a:spcBef>
              <a:spcAft>
                <a:spcPts val="1000"/>
              </a:spcAft>
              <a:buNone/>
            </a:pPr>
            <a:r>
              <a:rPr lang="en-US" sz="2400" dirty="0">
                <a:solidFill>
                  <a:schemeClr val="dk1"/>
                </a:solidFill>
                <a:ea typeface="Merriweather"/>
                <a:cs typeface="Merriweather"/>
                <a:sym typeface="Merriweather"/>
              </a:rPr>
              <a:t>	</a:t>
            </a:r>
            <a:endParaRPr sz="2400" dirty="0">
              <a:solidFill>
                <a:schemeClr val="dk1"/>
              </a:solidFill>
              <a:ea typeface="Merriweather"/>
              <a:cs typeface="Merriweather"/>
              <a:sym typeface="Merriweather"/>
            </a:endParaRPr>
          </a:p>
        </p:txBody>
      </p:sp>
      <p:pic>
        <p:nvPicPr>
          <p:cNvPr id="267" name="Google Shape;267;p26" descr="\dot s^{(t)}" title="MathEquation,#000000"/>
          <p:cNvPicPr preferRelativeResize="0"/>
          <p:nvPr/>
        </p:nvPicPr>
        <p:blipFill>
          <a:blip r:embed="rId3">
            <a:alphaModFix/>
          </a:blip>
          <a:stretch>
            <a:fillRect/>
          </a:stretch>
        </p:blipFill>
        <p:spPr>
          <a:xfrm>
            <a:off x="4668379" y="1973872"/>
            <a:ext cx="565000" cy="431525"/>
          </a:xfrm>
          <a:prstGeom prst="rect">
            <a:avLst/>
          </a:prstGeom>
          <a:noFill/>
          <a:ln>
            <a:noFill/>
          </a:ln>
        </p:spPr>
      </p:pic>
      <p:pic>
        <p:nvPicPr>
          <p:cNvPr id="268" name="Google Shape;268;p26" descr="b(r_{poi}, \dot s^{(t)})" title="MathEquation,#000000"/>
          <p:cNvPicPr preferRelativeResize="0"/>
          <p:nvPr/>
        </p:nvPicPr>
        <p:blipFill>
          <a:blip r:embed="rId4">
            <a:alphaModFix/>
          </a:blip>
          <a:stretch>
            <a:fillRect/>
          </a:stretch>
        </p:blipFill>
        <p:spPr>
          <a:xfrm>
            <a:off x="4253336" y="2508327"/>
            <a:ext cx="1475294" cy="431525"/>
          </a:xfrm>
          <a:prstGeom prst="rect">
            <a:avLst/>
          </a:prstGeom>
          <a:noFill/>
          <a:ln>
            <a:noFill/>
          </a:ln>
        </p:spPr>
      </p:pic>
      <p:pic>
        <p:nvPicPr>
          <p:cNvPr id="269" name="Google Shape;269;p26"/>
          <p:cNvPicPr preferRelativeResize="0"/>
          <p:nvPr/>
        </p:nvPicPr>
        <p:blipFill>
          <a:blip r:embed="rId5">
            <a:alphaModFix/>
          </a:blip>
          <a:stretch>
            <a:fillRect/>
          </a:stretch>
        </p:blipFill>
        <p:spPr>
          <a:xfrm>
            <a:off x="1428905" y="4807114"/>
            <a:ext cx="3239474" cy="390550"/>
          </a:xfrm>
          <a:prstGeom prst="rect">
            <a:avLst/>
          </a:prstGeom>
          <a:noFill/>
          <a:ln>
            <a:noFill/>
          </a:ln>
        </p:spPr>
      </p:pic>
      <p:pic>
        <p:nvPicPr>
          <p:cNvPr id="270" name="Google Shape;270;p26"/>
          <p:cNvPicPr preferRelativeResize="0"/>
          <p:nvPr/>
        </p:nvPicPr>
        <p:blipFill rotWithShape="1">
          <a:blip r:embed="rId6">
            <a:alphaModFix/>
          </a:blip>
          <a:srcRect l="17996" t="77516" r="15350"/>
          <a:stretch/>
        </p:blipFill>
        <p:spPr>
          <a:xfrm>
            <a:off x="7600979" y="4947075"/>
            <a:ext cx="3297650" cy="1105225"/>
          </a:xfrm>
          <a:prstGeom prst="rect">
            <a:avLst/>
          </a:prstGeom>
          <a:noFill/>
          <a:ln>
            <a:noFill/>
          </a:ln>
        </p:spPr>
      </p:pic>
      <p:sp>
        <p:nvSpPr>
          <p:cNvPr id="276" name="Google Shape;276;p26"/>
          <p:cNvSpPr txBox="1"/>
          <p:nvPr/>
        </p:nvSpPr>
        <p:spPr>
          <a:xfrm>
            <a:off x="1330855" y="5439515"/>
            <a:ext cx="3992400" cy="667800"/>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Normalized number of POI categories, e.g., business area</a:t>
            </a:r>
            <a:endParaRPr sz="1800" dirty="0">
              <a:latin typeface="+mn-lt"/>
            </a:endParaRPr>
          </a:p>
        </p:txBody>
      </p:sp>
      <p:grpSp>
        <p:nvGrpSpPr>
          <p:cNvPr id="277" name="Google Shape;277;p26"/>
          <p:cNvGrpSpPr/>
          <p:nvPr/>
        </p:nvGrpSpPr>
        <p:grpSpPr>
          <a:xfrm>
            <a:off x="6981365" y="1828658"/>
            <a:ext cx="4279310" cy="2339426"/>
            <a:chOff x="6171682" y="1078636"/>
            <a:chExt cx="4279310" cy="2339426"/>
          </a:xfrm>
        </p:grpSpPr>
        <p:sp>
          <p:nvSpPr>
            <p:cNvPr id="278" name="Google Shape;278;p26"/>
            <p:cNvSpPr/>
            <p:nvPr/>
          </p:nvSpPr>
          <p:spPr>
            <a:xfrm>
              <a:off x="6537563" y="236109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9" name="Google Shape;279;p26"/>
            <p:cNvSpPr/>
            <p:nvPr/>
          </p:nvSpPr>
          <p:spPr>
            <a:xfrm>
              <a:off x="6415603" y="2826602"/>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0" name="Google Shape;280;p26"/>
            <p:cNvSpPr/>
            <p:nvPr/>
          </p:nvSpPr>
          <p:spPr>
            <a:xfrm>
              <a:off x="6690014" y="245419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1" name="Google Shape;281;p26"/>
            <p:cNvSpPr/>
            <p:nvPr/>
          </p:nvSpPr>
          <p:spPr>
            <a:xfrm>
              <a:off x="6293643" y="2640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2" name="Google Shape;282;p26"/>
            <p:cNvSpPr/>
            <p:nvPr/>
          </p:nvSpPr>
          <p:spPr>
            <a:xfrm>
              <a:off x="6690014" y="3105990"/>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3" name="Google Shape;283;p26"/>
            <p:cNvSpPr/>
            <p:nvPr/>
          </p:nvSpPr>
          <p:spPr>
            <a:xfrm>
              <a:off x="9406504" y="129143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4" name="Google Shape;284;p26"/>
            <p:cNvSpPr/>
            <p:nvPr/>
          </p:nvSpPr>
          <p:spPr>
            <a:xfrm>
              <a:off x="9220692" y="188552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5" name="Google Shape;285;p26"/>
            <p:cNvSpPr/>
            <p:nvPr/>
          </p:nvSpPr>
          <p:spPr>
            <a:xfrm>
              <a:off x="8885301" y="1078636"/>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6" name="Google Shape;286;p26"/>
            <p:cNvSpPr/>
            <p:nvPr/>
          </p:nvSpPr>
          <p:spPr>
            <a:xfrm>
              <a:off x="7238836" y="1420011"/>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7" name="Google Shape;287;p26"/>
            <p:cNvSpPr/>
            <p:nvPr/>
          </p:nvSpPr>
          <p:spPr>
            <a:xfrm>
              <a:off x="6171682" y="2195862"/>
              <a:ext cx="1230300" cy="12222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288" name="Google Shape;288;p26"/>
            <p:cNvCxnSpPr/>
            <p:nvPr/>
          </p:nvCxnSpPr>
          <p:spPr>
            <a:xfrm rot="10800000" flipH="1">
              <a:off x="6795896" y="1466910"/>
              <a:ext cx="1905600" cy="1312200"/>
            </a:xfrm>
            <a:prstGeom prst="straightConnector1">
              <a:avLst/>
            </a:prstGeom>
            <a:noFill/>
            <a:ln w="9525" cap="flat" cmpd="sng">
              <a:solidFill>
                <a:srgbClr val="000000"/>
              </a:solidFill>
              <a:prstDash val="solid"/>
              <a:round/>
              <a:headEnd type="none" w="med" len="med"/>
              <a:tailEnd type="none" w="med" len="med"/>
            </a:ln>
          </p:spPr>
        </p:cxnSp>
        <p:cxnSp>
          <p:nvCxnSpPr>
            <p:cNvPr id="289" name="Google Shape;289;p26"/>
            <p:cNvCxnSpPr/>
            <p:nvPr/>
          </p:nvCxnSpPr>
          <p:spPr>
            <a:xfrm>
              <a:off x="8708127" y="1472472"/>
              <a:ext cx="1059300" cy="320700"/>
            </a:xfrm>
            <a:prstGeom prst="straightConnector1">
              <a:avLst/>
            </a:prstGeom>
            <a:noFill/>
            <a:ln w="9525" cap="flat" cmpd="sng">
              <a:solidFill>
                <a:srgbClr val="000000"/>
              </a:solidFill>
              <a:prstDash val="solid"/>
              <a:round/>
              <a:headEnd type="none" w="med" len="med"/>
              <a:tailEnd type="none" w="med" len="med"/>
            </a:ln>
          </p:spPr>
        </p:cxnSp>
        <p:cxnSp>
          <p:nvCxnSpPr>
            <p:cNvPr id="290" name="Google Shape;290;p26"/>
            <p:cNvCxnSpPr/>
            <p:nvPr/>
          </p:nvCxnSpPr>
          <p:spPr>
            <a:xfrm>
              <a:off x="9772342" y="1786070"/>
              <a:ext cx="51000" cy="766800"/>
            </a:xfrm>
            <a:prstGeom prst="straightConnector1">
              <a:avLst/>
            </a:prstGeom>
            <a:noFill/>
            <a:ln w="9525" cap="flat" cmpd="sng">
              <a:solidFill>
                <a:srgbClr val="000000"/>
              </a:solidFill>
              <a:prstDash val="solid"/>
              <a:round/>
              <a:headEnd type="none" w="med" len="med"/>
              <a:tailEnd type="none" w="med" len="med"/>
            </a:ln>
          </p:spPr>
        </p:cxnSp>
        <p:sp>
          <p:nvSpPr>
            <p:cNvPr id="291" name="Google Shape;291;p26"/>
            <p:cNvSpPr/>
            <p:nvPr/>
          </p:nvSpPr>
          <p:spPr>
            <a:xfrm>
              <a:off x="6696116" y="2709434"/>
              <a:ext cx="183000" cy="191700"/>
            </a:xfrm>
            <a:prstGeom prst="ellipse">
              <a:avLst/>
            </a:prstGeom>
            <a:solidFill>
              <a:srgbClr val="FF6310"/>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2" name="Google Shape;292;p26"/>
            <p:cNvSpPr/>
            <p:nvPr/>
          </p:nvSpPr>
          <p:spPr>
            <a:xfrm>
              <a:off x="7760331" y="1925451"/>
              <a:ext cx="183000" cy="191700"/>
            </a:xfrm>
            <a:prstGeom prst="ellipse">
              <a:avLst/>
            </a:prstGeom>
            <a:solidFill>
              <a:srgbClr val="674EA7"/>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3" name="Google Shape;293;p26"/>
            <p:cNvSpPr/>
            <p:nvPr/>
          </p:nvSpPr>
          <p:spPr>
            <a:xfrm>
              <a:off x="9406502" y="1594447"/>
              <a:ext cx="183000" cy="191700"/>
            </a:xfrm>
            <a:prstGeom prst="ellipse">
              <a:avLst/>
            </a:prstGeom>
            <a:solidFill>
              <a:srgbClr val="D9D256"/>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4" name="Google Shape;294;p26"/>
            <p:cNvSpPr/>
            <p:nvPr/>
          </p:nvSpPr>
          <p:spPr>
            <a:xfrm>
              <a:off x="9739064" y="2378430"/>
              <a:ext cx="183000" cy="191700"/>
            </a:xfrm>
            <a:prstGeom prst="ellipse">
              <a:avLst/>
            </a:prstGeom>
            <a:solidFill>
              <a:srgbClr val="95C148"/>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5" name="Google Shape;295;p26"/>
            <p:cNvSpPr/>
            <p:nvPr/>
          </p:nvSpPr>
          <p:spPr>
            <a:xfrm>
              <a:off x="6781484" y="2982343"/>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6" name="Google Shape;296;p26"/>
            <p:cNvSpPr/>
            <p:nvPr/>
          </p:nvSpPr>
          <p:spPr>
            <a:xfrm>
              <a:off x="6933935" y="229902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7" name="Google Shape;297;p26"/>
            <p:cNvSpPr/>
            <p:nvPr/>
          </p:nvSpPr>
          <p:spPr>
            <a:xfrm>
              <a:off x="7391286" y="180247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8" name="Google Shape;298;p26"/>
            <p:cNvSpPr/>
            <p:nvPr/>
          </p:nvSpPr>
          <p:spPr>
            <a:xfrm>
              <a:off x="7330306" y="1957649"/>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9" name="Google Shape;299;p26"/>
            <p:cNvSpPr/>
            <p:nvPr/>
          </p:nvSpPr>
          <p:spPr>
            <a:xfrm>
              <a:off x="9678044" y="2919704"/>
              <a:ext cx="90000" cy="87000"/>
            </a:xfrm>
            <a:prstGeom prst="ellipse">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0" name="Google Shape;300;p26"/>
            <p:cNvSpPr/>
            <p:nvPr/>
          </p:nvSpPr>
          <p:spPr>
            <a:xfrm>
              <a:off x="8214519"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1" name="Google Shape;301;p26"/>
            <p:cNvSpPr/>
            <p:nvPr/>
          </p:nvSpPr>
          <p:spPr>
            <a:xfrm>
              <a:off x="8049864"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2" name="Google Shape;302;p26"/>
            <p:cNvSpPr/>
            <p:nvPr/>
          </p:nvSpPr>
          <p:spPr>
            <a:xfrm>
              <a:off x="8080365" y="1986810"/>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3" name="Google Shape;303;p26"/>
            <p:cNvSpPr/>
            <p:nvPr/>
          </p:nvSpPr>
          <p:spPr>
            <a:xfrm>
              <a:off x="7958394"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4" name="Google Shape;304;p26"/>
            <p:cNvSpPr/>
            <p:nvPr/>
          </p:nvSpPr>
          <p:spPr>
            <a:xfrm>
              <a:off x="7958394"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5" name="Google Shape;305;p26"/>
            <p:cNvSpPr/>
            <p:nvPr/>
          </p:nvSpPr>
          <p:spPr>
            <a:xfrm>
              <a:off x="7680962" y="2299024"/>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6" name="Google Shape;306;p26"/>
            <p:cNvSpPr/>
            <p:nvPr/>
          </p:nvSpPr>
          <p:spPr>
            <a:xfrm>
              <a:off x="7915720" y="2430786"/>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7" name="Google Shape;307;p26"/>
            <p:cNvSpPr/>
            <p:nvPr/>
          </p:nvSpPr>
          <p:spPr>
            <a:xfrm>
              <a:off x="7706281" y="1715608"/>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8" name="Google Shape;308;p26"/>
            <p:cNvSpPr/>
            <p:nvPr/>
          </p:nvSpPr>
          <p:spPr>
            <a:xfrm>
              <a:off x="7589492" y="2125852"/>
              <a:ext cx="90000" cy="87000"/>
            </a:xfrm>
            <a:prstGeom prst="ellipse">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9" name="Google Shape;309;p26"/>
            <p:cNvSpPr/>
            <p:nvPr/>
          </p:nvSpPr>
          <p:spPr>
            <a:xfrm>
              <a:off x="6933935" y="3056334"/>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0" name="Google Shape;310;p26"/>
            <p:cNvSpPr/>
            <p:nvPr/>
          </p:nvSpPr>
          <p:spPr>
            <a:xfrm>
              <a:off x="9129222" y="1838583"/>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1" name="Google Shape;311;p26"/>
            <p:cNvSpPr/>
            <p:nvPr/>
          </p:nvSpPr>
          <p:spPr>
            <a:xfrm>
              <a:off x="9220692" y="1588478"/>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2" name="Google Shape;312;p26"/>
            <p:cNvSpPr/>
            <p:nvPr/>
          </p:nvSpPr>
          <p:spPr>
            <a:xfrm>
              <a:off x="9589444" y="2073579"/>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3" name="Google Shape;313;p26"/>
            <p:cNvSpPr/>
            <p:nvPr/>
          </p:nvSpPr>
          <p:spPr>
            <a:xfrm>
              <a:off x="9824722" y="1594445"/>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4" name="Google Shape;314;p26"/>
            <p:cNvSpPr/>
            <p:nvPr/>
          </p:nvSpPr>
          <p:spPr>
            <a:xfrm>
              <a:off x="9678044" y="1472467"/>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5" name="Google Shape;315;p26"/>
            <p:cNvSpPr/>
            <p:nvPr/>
          </p:nvSpPr>
          <p:spPr>
            <a:xfrm>
              <a:off x="9406504" y="1885521"/>
              <a:ext cx="90000" cy="87000"/>
            </a:xfrm>
            <a:prstGeom prst="ellipse">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6" name="Google Shape;316;p26"/>
            <p:cNvSpPr/>
            <p:nvPr/>
          </p:nvSpPr>
          <p:spPr>
            <a:xfrm>
              <a:off x="9824722" y="188552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7" name="Google Shape;317;p26"/>
            <p:cNvSpPr/>
            <p:nvPr/>
          </p:nvSpPr>
          <p:spPr>
            <a:xfrm>
              <a:off x="10005272" y="1645435"/>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8" name="Google Shape;318;p26"/>
            <p:cNvSpPr/>
            <p:nvPr/>
          </p:nvSpPr>
          <p:spPr>
            <a:xfrm>
              <a:off x="9342653" y="2430786"/>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9" name="Google Shape;319;p26"/>
            <p:cNvSpPr/>
            <p:nvPr/>
          </p:nvSpPr>
          <p:spPr>
            <a:xfrm>
              <a:off x="9455490" y="2640479"/>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0" name="Google Shape;320;p26"/>
            <p:cNvSpPr/>
            <p:nvPr/>
          </p:nvSpPr>
          <p:spPr>
            <a:xfrm>
              <a:off x="9970751" y="2709430"/>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1" name="Google Shape;321;p26"/>
            <p:cNvSpPr/>
            <p:nvPr/>
          </p:nvSpPr>
          <p:spPr>
            <a:xfrm>
              <a:off x="10178079" y="236109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2" name="Google Shape;322;p26"/>
            <p:cNvSpPr/>
            <p:nvPr/>
          </p:nvSpPr>
          <p:spPr>
            <a:xfrm>
              <a:off x="10062221" y="2570011"/>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3" name="Google Shape;323;p26"/>
            <p:cNvSpPr/>
            <p:nvPr/>
          </p:nvSpPr>
          <p:spPr>
            <a:xfrm>
              <a:off x="10062221" y="2895472"/>
              <a:ext cx="90000" cy="87000"/>
            </a:xfrm>
            <a:prstGeom prst="ellipse">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61" name="Google Shape;104;p16">
            <a:extLst>
              <a:ext uri="{FF2B5EF4-FFF2-40B4-BE49-F238E27FC236}">
                <a16:creationId xmlns:a16="http://schemas.microsoft.com/office/drawing/2014/main" id="{75D69EB8-A0CD-1545-BB95-9F54A887C515}"/>
              </a:ext>
            </a:extLst>
          </p:cNvPr>
          <p:cNvSpPr/>
          <p:nvPr/>
        </p:nvSpPr>
        <p:spPr>
          <a:xfrm rot="5400000">
            <a:off x="8937996" y="407136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solidFill>
                  <a:srgbClr val="C00000"/>
                </a:solidFill>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2644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Sequence Dynamics: RNN-AE + Clustering</a:t>
            </a:r>
            <a:endParaRPr sz="4400" dirty="0"/>
          </a:p>
        </p:txBody>
      </p:sp>
      <p:sp>
        <p:nvSpPr>
          <p:cNvPr id="329" name="Google Shape;329;p27"/>
          <p:cNvSpPr txBox="1"/>
          <p:nvPr/>
        </p:nvSpPr>
        <p:spPr>
          <a:xfrm>
            <a:off x="1764962" y="2243609"/>
            <a:ext cx="22158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a:t>
            </a:r>
            <a:endParaRPr sz="4800">
              <a:latin typeface="+mn-lt"/>
              <a:ea typeface="Calibri"/>
              <a:cs typeface="Calibri"/>
              <a:sym typeface="Calibri"/>
            </a:endParaRPr>
          </a:p>
        </p:txBody>
      </p:sp>
      <p:sp>
        <p:nvSpPr>
          <p:cNvPr id="330" name="Google Shape;330;p27"/>
          <p:cNvSpPr txBox="1"/>
          <p:nvPr/>
        </p:nvSpPr>
        <p:spPr>
          <a:xfrm>
            <a:off x="1764962" y="3843809"/>
            <a:ext cx="2629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mn-lt"/>
                <a:ea typeface="Calibri"/>
                <a:cs typeface="Calibri"/>
                <a:sym typeface="Calibri"/>
              </a:rPr>
              <a:t>Phase II:</a:t>
            </a:r>
            <a:endParaRPr sz="4800">
              <a:latin typeface="+mn-lt"/>
              <a:ea typeface="Calibri"/>
              <a:cs typeface="Calibri"/>
              <a:sym typeface="Calibri"/>
            </a:endParaRPr>
          </a:p>
        </p:txBody>
      </p:sp>
      <p:pic>
        <p:nvPicPr>
          <p:cNvPr id="331" name="Google Shape;331;p27"/>
          <p:cNvPicPr preferRelativeResize="0"/>
          <p:nvPr/>
        </p:nvPicPr>
        <p:blipFill rotWithShape="1">
          <a:blip r:embed="rId3">
            <a:alphaModFix/>
          </a:blip>
          <a:srcRect l="2985" t="6939" r="52112" b="33903"/>
          <a:stretch/>
        </p:blipFill>
        <p:spPr>
          <a:xfrm>
            <a:off x="4371212" y="3756109"/>
            <a:ext cx="2077575" cy="1439550"/>
          </a:xfrm>
          <a:prstGeom prst="rect">
            <a:avLst/>
          </a:prstGeom>
          <a:noFill/>
          <a:ln>
            <a:noFill/>
          </a:ln>
        </p:spPr>
      </p:pic>
      <p:pic>
        <p:nvPicPr>
          <p:cNvPr id="332" name="Google Shape;332;p27"/>
          <p:cNvPicPr preferRelativeResize="0"/>
          <p:nvPr/>
        </p:nvPicPr>
        <p:blipFill rotWithShape="1">
          <a:blip r:embed="rId3">
            <a:alphaModFix/>
          </a:blip>
          <a:srcRect l="52651" t="9609" r="2447" b="35664"/>
          <a:stretch/>
        </p:blipFill>
        <p:spPr>
          <a:xfrm>
            <a:off x="7508712" y="3832309"/>
            <a:ext cx="2077575" cy="1331700"/>
          </a:xfrm>
          <a:prstGeom prst="rect">
            <a:avLst/>
          </a:prstGeom>
          <a:noFill/>
          <a:ln>
            <a:noFill/>
          </a:ln>
        </p:spPr>
      </p:pic>
      <p:sp>
        <p:nvSpPr>
          <p:cNvPr id="333" name="Google Shape;333;p27"/>
          <p:cNvSpPr/>
          <p:nvPr/>
        </p:nvSpPr>
        <p:spPr>
          <a:xfrm>
            <a:off x="6554262" y="41917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334" name="Google Shape;334;p27"/>
          <p:cNvPicPr preferRelativeResize="0"/>
          <p:nvPr/>
        </p:nvPicPr>
        <p:blipFill rotWithShape="1">
          <a:blip r:embed="rId4">
            <a:alphaModFix/>
          </a:blip>
          <a:srcRect l="17996" t="77516" r="15350"/>
          <a:stretch/>
        </p:blipFill>
        <p:spPr>
          <a:xfrm>
            <a:off x="4068508" y="2176249"/>
            <a:ext cx="3297650" cy="1105225"/>
          </a:xfrm>
          <a:prstGeom prst="rect">
            <a:avLst/>
          </a:prstGeom>
          <a:noFill/>
          <a:ln>
            <a:noFill/>
          </a:ln>
        </p:spPr>
      </p:pic>
      <p:grpSp>
        <p:nvGrpSpPr>
          <p:cNvPr id="335" name="Google Shape;335;p27"/>
          <p:cNvGrpSpPr/>
          <p:nvPr/>
        </p:nvGrpSpPr>
        <p:grpSpPr>
          <a:xfrm>
            <a:off x="9236712" y="2522459"/>
            <a:ext cx="1062300" cy="226800"/>
            <a:chOff x="1501575" y="3229800"/>
            <a:chExt cx="1062300" cy="226800"/>
          </a:xfrm>
        </p:grpSpPr>
        <p:sp>
          <p:nvSpPr>
            <p:cNvPr id="336" name="Google Shape;336;p27"/>
            <p:cNvSpPr/>
            <p:nvPr/>
          </p:nvSpPr>
          <p:spPr>
            <a:xfrm>
              <a:off x="1501575" y="3229800"/>
              <a:ext cx="215700" cy="2268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7" name="Google Shape;337;p27"/>
            <p:cNvSpPr/>
            <p:nvPr/>
          </p:nvSpPr>
          <p:spPr>
            <a:xfrm>
              <a:off x="1717275" y="3229800"/>
              <a:ext cx="215700" cy="2268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8" name="Google Shape;338;p27"/>
            <p:cNvSpPr/>
            <p:nvPr/>
          </p:nvSpPr>
          <p:spPr>
            <a:xfrm>
              <a:off x="1924875" y="3229800"/>
              <a:ext cx="215700" cy="226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9" name="Google Shape;339;p27"/>
            <p:cNvSpPr/>
            <p:nvPr/>
          </p:nvSpPr>
          <p:spPr>
            <a:xfrm>
              <a:off x="2140575" y="3229800"/>
              <a:ext cx="215700" cy="226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40" name="Google Shape;340;p27"/>
            <p:cNvSpPr/>
            <p:nvPr/>
          </p:nvSpPr>
          <p:spPr>
            <a:xfrm>
              <a:off x="2348175" y="3229800"/>
              <a:ext cx="215700" cy="226800"/>
            </a:xfrm>
            <a:prstGeom prst="rect">
              <a:avLst/>
            </a:prstGeom>
            <a:solidFill>
              <a:srgbClr val="D9D9D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41" name="Google Shape;341;p27"/>
          <p:cNvSpPr/>
          <p:nvPr/>
        </p:nvSpPr>
        <p:spPr>
          <a:xfrm>
            <a:off x="8023637" y="2329409"/>
            <a:ext cx="526200" cy="6129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28"/>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 RNN Autoencoder</a:t>
            </a:r>
            <a:endParaRPr sz="4400" dirty="0"/>
          </a:p>
        </p:txBody>
      </p:sp>
      <p:grpSp>
        <p:nvGrpSpPr>
          <p:cNvPr id="348" name="Google Shape;348;p28"/>
          <p:cNvGrpSpPr/>
          <p:nvPr/>
        </p:nvGrpSpPr>
        <p:grpSpPr>
          <a:xfrm>
            <a:off x="1820849" y="1902263"/>
            <a:ext cx="7763836" cy="3816600"/>
            <a:chOff x="1194426" y="1656625"/>
            <a:chExt cx="5431493" cy="3517500"/>
          </a:xfrm>
        </p:grpSpPr>
        <p:cxnSp>
          <p:nvCxnSpPr>
            <p:cNvPr id="349" name="Google Shape;349;p28"/>
            <p:cNvCxnSpPr>
              <a:endCxn id="350" idx="1"/>
            </p:cNvCxnSpPr>
            <p:nvPr/>
          </p:nvCxnSpPr>
          <p:spPr>
            <a:xfrm>
              <a:off x="3529964" y="3560781"/>
              <a:ext cx="716700" cy="0"/>
            </a:xfrm>
            <a:prstGeom prst="straightConnector1">
              <a:avLst/>
            </a:prstGeom>
            <a:noFill/>
            <a:ln w="28575" cap="flat" cmpd="sng">
              <a:solidFill>
                <a:srgbClr val="000000"/>
              </a:solidFill>
              <a:prstDash val="solid"/>
              <a:miter lim="800000"/>
              <a:headEnd type="none" w="sm" len="sm"/>
              <a:tailEnd type="triangle" w="med" len="med"/>
            </a:ln>
          </p:spPr>
        </p:cxnSp>
        <p:sp>
          <p:nvSpPr>
            <p:cNvPr id="350" name="Google Shape;350;p28"/>
            <p:cNvSpPr/>
            <p:nvPr/>
          </p:nvSpPr>
          <p:spPr>
            <a:xfrm>
              <a:off x="4246664"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1" name="Google Shape;351;p28"/>
            <p:cNvCxnSpPr>
              <a:stCxn id="350" idx="0"/>
            </p:cNvCxnSpPr>
            <p:nvPr/>
          </p:nvCxnSpPr>
          <p:spPr>
            <a:xfrm rot="10800000">
              <a:off x="4553864"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2" name="Google Shape;352;p28"/>
            <p:cNvCxnSpPr>
              <a:stCxn id="350" idx="3"/>
            </p:cNvCxnSpPr>
            <p:nvPr/>
          </p:nvCxnSpPr>
          <p:spPr>
            <a:xfrm>
              <a:off x="4861064"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3" name="Google Shape;353;p28"/>
            <p:cNvSpPr/>
            <p:nvPr/>
          </p:nvSpPr>
          <p:spPr>
            <a:xfrm>
              <a:off x="5095560"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4" name="Google Shape;354;p28"/>
            <p:cNvCxnSpPr>
              <a:stCxn id="353" idx="0"/>
            </p:cNvCxnSpPr>
            <p:nvPr/>
          </p:nvCxnSpPr>
          <p:spPr>
            <a:xfrm rot="10800000">
              <a:off x="5402760" y="3136281"/>
              <a:ext cx="0" cy="266100"/>
            </a:xfrm>
            <a:prstGeom prst="straightConnector1">
              <a:avLst/>
            </a:prstGeom>
            <a:noFill/>
            <a:ln w="28575" cap="flat" cmpd="sng">
              <a:solidFill>
                <a:srgbClr val="000000"/>
              </a:solidFill>
              <a:prstDash val="solid"/>
              <a:miter lim="800000"/>
              <a:headEnd type="none" w="sm" len="sm"/>
              <a:tailEnd type="triangle" w="med" len="med"/>
            </a:ln>
          </p:spPr>
        </p:cxnSp>
        <p:cxnSp>
          <p:nvCxnSpPr>
            <p:cNvPr id="355" name="Google Shape;355;p28"/>
            <p:cNvCxnSpPr>
              <a:stCxn id="353" idx="3"/>
            </p:cNvCxnSpPr>
            <p:nvPr/>
          </p:nvCxnSpPr>
          <p:spPr>
            <a:xfrm>
              <a:off x="5709960"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56" name="Google Shape;356;p28"/>
            <p:cNvSpPr/>
            <p:nvPr/>
          </p:nvSpPr>
          <p:spPr>
            <a:xfrm>
              <a:off x="5968077"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cxnSp>
          <p:nvCxnSpPr>
            <p:cNvPr id="357" name="Google Shape;357;p28"/>
            <p:cNvCxnSpPr>
              <a:stCxn id="356" idx="0"/>
            </p:cNvCxnSpPr>
            <p:nvPr/>
          </p:nvCxnSpPr>
          <p:spPr>
            <a:xfrm rot="10800000">
              <a:off x="6275277" y="3136281"/>
              <a:ext cx="0" cy="266100"/>
            </a:xfrm>
            <a:prstGeom prst="straightConnector1">
              <a:avLst/>
            </a:prstGeom>
            <a:noFill/>
            <a:ln w="28575" cap="flat" cmpd="sng">
              <a:solidFill>
                <a:srgbClr val="000000"/>
              </a:solidFill>
              <a:prstDash val="solid"/>
              <a:miter lim="800000"/>
              <a:headEnd type="none" w="sm" len="sm"/>
              <a:tailEnd type="triangle" w="med" len="med"/>
            </a:ln>
          </p:spPr>
        </p:cxnSp>
        <p:grpSp>
          <p:nvGrpSpPr>
            <p:cNvPr id="358" name="Google Shape;358;p28"/>
            <p:cNvGrpSpPr/>
            <p:nvPr/>
          </p:nvGrpSpPr>
          <p:grpSpPr>
            <a:xfrm>
              <a:off x="1273369" y="2095302"/>
              <a:ext cx="4176053" cy="2860006"/>
              <a:chOff x="6835770" y="1863294"/>
              <a:chExt cx="3840049" cy="2616896"/>
            </a:xfrm>
          </p:grpSpPr>
          <p:sp>
            <p:nvSpPr>
              <p:cNvPr id="359" name="Google Shape;359;p28"/>
              <p:cNvSpPr/>
              <p:nvPr/>
            </p:nvSpPr>
            <p:spPr>
              <a:xfrm>
                <a:off x="6835770" y="1882871"/>
                <a:ext cx="262800" cy="262800"/>
              </a:xfrm>
              <a:prstGeom prst="ellipse">
                <a:avLst/>
              </a:prstGeom>
              <a:blipFill rotWithShape="1">
                <a:blip r:embed="rId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0" name="Google Shape;360;p28"/>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61" name="Google Shape;361;p28"/>
              <p:cNvSpPr/>
              <p:nvPr/>
            </p:nvSpPr>
            <p:spPr>
              <a:xfrm>
                <a:off x="7124809" y="1863294"/>
                <a:ext cx="13599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Reconstructed Feature</a:t>
                </a:r>
                <a:endParaRPr dirty="0">
                  <a:solidFill>
                    <a:srgbClr val="595959"/>
                  </a:solidFill>
                  <a:latin typeface="+mn-lt"/>
                  <a:ea typeface="Calibri"/>
                  <a:cs typeface="Calibri"/>
                  <a:sym typeface="Calibri"/>
                </a:endParaRPr>
              </a:p>
            </p:txBody>
          </p:sp>
          <p:sp>
            <p:nvSpPr>
              <p:cNvPr id="362" name="Google Shape;362;p28"/>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 feature</a:t>
                </a:r>
                <a:endParaRPr>
                  <a:latin typeface="+mn-lt"/>
                </a:endParaRPr>
              </a:p>
            </p:txBody>
          </p:sp>
          <p:sp>
            <p:nvSpPr>
              <p:cNvPr id="363" name="Google Shape;363;p28"/>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595959"/>
                    </a:solidFill>
                    <a:latin typeface="+mn-lt"/>
                    <a:ea typeface="Calibri"/>
                    <a:cs typeface="Calibri"/>
                    <a:sym typeface="Calibri"/>
                  </a:rPr>
                  <a:t>Input</a:t>
                </a:r>
                <a:endParaRPr>
                  <a:latin typeface="+mn-lt"/>
                </a:endParaRPr>
              </a:p>
            </p:txBody>
          </p:sp>
          <p:sp>
            <p:nvSpPr>
              <p:cNvPr id="365" name="Google Shape;365;p28"/>
              <p:cNvSpPr/>
              <p:nvPr/>
            </p:nvSpPr>
            <p:spPr>
              <a:xfrm>
                <a:off x="9285319" y="3837308"/>
                <a:ext cx="13905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rgbClr val="595959"/>
                    </a:solidFill>
                    <a:latin typeface="+mn-lt"/>
                    <a:ea typeface="Calibri"/>
                    <a:cs typeface="Calibri"/>
                    <a:sym typeface="Calibri"/>
                  </a:rPr>
                  <a:t>Trajectory Representation</a:t>
                </a:r>
                <a:endParaRPr dirty="0">
                  <a:latin typeface="+mn-lt"/>
                </a:endParaRPr>
              </a:p>
            </p:txBody>
          </p:sp>
        </p:grpSp>
        <p:sp>
          <p:nvSpPr>
            <p:cNvPr id="366" name="Google Shape;366;p28"/>
            <p:cNvSpPr/>
            <p:nvPr/>
          </p:nvSpPr>
          <p:spPr>
            <a:xfrm>
              <a:off x="1194426"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67" name="Google Shape;367;p28"/>
            <p:cNvSpPr/>
            <p:nvPr/>
          </p:nvSpPr>
          <p:spPr>
            <a:xfrm>
              <a:off x="1350345" y="39975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68" name="Google Shape;368;p28"/>
            <p:cNvCxnSpPr>
              <a:stCxn id="367" idx="0"/>
              <a:endCxn id="366" idx="2"/>
            </p:cNvCxnSpPr>
            <p:nvPr/>
          </p:nvCxnSpPr>
          <p:spPr>
            <a:xfrm rot="10800000">
              <a:off x="1501545"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69" name="Google Shape;369;p28"/>
            <p:cNvCxnSpPr>
              <a:stCxn id="366" idx="3"/>
            </p:cNvCxnSpPr>
            <p:nvPr/>
          </p:nvCxnSpPr>
          <p:spPr>
            <a:xfrm>
              <a:off x="1808826"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0" name="Google Shape;370;p28"/>
            <p:cNvSpPr/>
            <p:nvPr/>
          </p:nvSpPr>
          <p:spPr>
            <a:xfrm>
              <a:off x="2043322"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371" name="Google Shape;371;p28"/>
            <p:cNvSpPr/>
            <p:nvPr/>
          </p:nvSpPr>
          <p:spPr>
            <a:xfrm>
              <a:off x="2199241" y="39975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2" name="Google Shape;372;p28"/>
            <p:cNvCxnSpPr>
              <a:stCxn id="371" idx="0"/>
              <a:endCxn id="370" idx="2"/>
            </p:cNvCxnSpPr>
            <p:nvPr/>
          </p:nvCxnSpPr>
          <p:spPr>
            <a:xfrm rot="10800000">
              <a:off x="2350441"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3" name="Google Shape;373;p28"/>
            <p:cNvCxnSpPr>
              <a:stCxn id="370" idx="3"/>
            </p:cNvCxnSpPr>
            <p:nvPr/>
          </p:nvCxnSpPr>
          <p:spPr>
            <a:xfrm>
              <a:off x="2657722" y="35607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374" name="Google Shape;374;p28"/>
            <p:cNvSpPr/>
            <p:nvPr/>
          </p:nvSpPr>
          <p:spPr>
            <a:xfrm>
              <a:off x="2915838" y="34023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375" name="Google Shape;375;p28"/>
            <p:cNvSpPr/>
            <p:nvPr/>
          </p:nvSpPr>
          <p:spPr>
            <a:xfrm>
              <a:off x="3071758" y="39975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376" name="Google Shape;376;p28"/>
            <p:cNvCxnSpPr>
              <a:stCxn id="375" idx="0"/>
              <a:endCxn id="374" idx="2"/>
            </p:cNvCxnSpPr>
            <p:nvPr/>
          </p:nvCxnSpPr>
          <p:spPr>
            <a:xfrm rot="10800000">
              <a:off x="3222958" y="37191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377" name="Google Shape;377;p28"/>
            <p:cNvCxnSpPr/>
            <p:nvPr/>
          </p:nvCxnSpPr>
          <p:spPr>
            <a:xfrm>
              <a:off x="3819350" y="16566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378" name="Google Shape;378;p28"/>
            <p:cNvSpPr/>
            <p:nvPr/>
          </p:nvSpPr>
          <p:spPr>
            <a:xfrm>
              <a:off x="3742678" y="30709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379" name="Google Shape;379;p28"/>
            <p:cNvCxnSpPr/>
            <p:nvPr/>
          </p:nvCxnSpPr>
          <p:spPr>
            <a:xfrm rot="10800000">
              <a:off x="3958435" y="3858113"/>
              <a:ext cx="306300" cy="316500"/>
            </a:xfrm>
            <a:prstGeom prst="straightConnector1">
              <a:avLst/>
            </a:prstGeom>
            <a:noFill/>
            <a:ln w="12700" cap="flat" cmpd="sng">
              <a:solidFill>
                <a:srgbClr val="000000"/>
              </a:solidFill>
              <a:prstDash val="solid"/>
              <a:miter lim="800000"/>
              <a:headEnd type="none" w="sm" len="sm"/>
              <a:tailEnd type="triangle" w="med" len="med"/>
            </a:ln>
          </p:spPr>
        </p:cxnSp>
        <p:sp>
          <p:nvSpPr>
            <p:cNvPr id="380" name="Google Shape;380;p28"/>
            <p:cNvSpPr/>
            <p:nvPr/>
          </p:nvSpPr>
          <p:spPr>
            <a:xfrm>
              <a:off x="4351326" y="2769335"/>
              <a:ext cx="302400" cy="303900"/>
            </a:xfrm>
            <a:prstGeom prst="ellipse">
              <a:avLst/>
            </a:prstGeom>
            <a:blipFill rotWithShape="1">
              <a:blip r:embed="rId8">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latin typeface="+mn-lt"/>
                  <a:ea typeface="Calibri"/>
                  <a:cs typeface="Calibri"/>
                  <a:sym typeface="Calibri"/>
                </a:rPr>
                <a:t> </a:t>
              </a:r>
              <a:endParaRPr>
                <a:latin typeface="+mn-lt"/>
              </a:endParaRPr>
            </a:p>
          </p:txBody>
        </p:sp>
        <p:sp>
          <p:nvSpPr>
            <p:cNvPr id="381" name="Google Shape;381;p28"/>
            <p:cNvSpPr/>
            <p:nvPr/>
          </p:nvSpPr>
          <p:spPr>
            <a:xfrm>
              <a:off x="5200222" y="2769335"/>
              <a:ext cx="302400" cy="303900"/>
            </a:xfrm>
            <a:prstGeom prst="ellipse">
              <a:avLst/>
            </a:prstGeom>
            <a:blipFill rotWithShape="1">
              <a:blip r:embed="rId9">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2" name="Google Shape;382;p28"/>
            <p:cNvSpPr/>
            <p:nvPr/>
          </p:nvSpPr>
          <p:spPr>
            <a:xfrm>
              <a:off x="6072739" y="2769335"/>
              <a:ext cx="302400" cy="303900"/>
            </a:xfrm>
            <a:prstGeom prst="ellipse">
              <a:avLst/>
            </a:prstGeom>
            <a:blipFill rotWithShape="1">
              <a:blip r:embed="rId10">
                <a:alphaModFix/>
              </a:blip>
              <a:stretch>
                <a:fillRect l="-4439"/>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3" name="Google Shape;383;p28"/>
            <p:cNvSpPr/>
            <p:nvPr/>
          </p:nvSpPr>
          <p:spPr>
            <a:xfrm>
              <a:off x="4341265" y="2090655"/>
              <a:ext cx="302400" cy="303900"/>
            </a:xfrm>
            <a:prstGeom prst="ellipse">
              <a:avLst/>
            </a:prstGeom>
            <a:blipFill rotWithShape="1">
              <a:blip r:embed="rId11">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4" name="Google Shape;384;p28"/>
            <p:cNvSpPr/>
            <p:nvPr/>
          </p:nvSpPr>
          <p:spPr>
            <a:xfrm>
              <a:off x="5221807" y="2090519"/>
              <a:ext cx="302400" cy="303900"/>
            </a:xfrm>
            <a:prstGeom prst="ellipse">
              <a:avLst/>
            </a:prstGeom>
            <a:blipFill rotWithShape="1">
              <a:blip r:embed="rId12">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85" name="Google Shape;385;p28"/>
            <p:cNvSpPr/>
            <p:nvPr/>
          </p:nvSpPr>
          <p:spPr>
            <a:xfrm>
              <a:off x="6098723" y="2084689"/>
              <a:ext cx="302400" cy="303900"/>
            </a:xfrm>
            <a:prstGeom prst="ellipse">
              <a:avLst/>
            </a:prstGeom>
            <a:blipFill rotWithShape="1">
              <a:blip r:embed="rId13">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nvGrpSpPr>
            <p:cNvPr id="386" name="Google Shape;386;p28"/>
            <p:cNvGrpSpPr/>
            <p:nvPr/>
          </p:nvGrpSpPr>
          <p:grpSpPr>
            <a:xfrm>
              <a:off x="4468920" y="2376158"/>
              <a:ext cx="2156999" cy="329867"/>
              <a:chOff x="4302124" y="2345723"/>
              <a:chExt cx="1874673" cy="285278"/>
            </a:xfrm>
          </p:grpSpPr>
          <p:cxnSp>
            <p:nvCxnSpPr>
              <p:cNvPr id="387" name="Google Shape;387;p28"/>
              <p:cNvCxnSpPr/>
              <p:nvPr/>
            </p:nvCxnSpPr>
            <p:spPr>
              <a:xfrm rot="10800000">
                <a:off x="4302124" y="2365494"/>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8" name="Google Shape;388;p28"/>
              <p:cNvCxnSpPr/>
              <p:nvPr/>
            </p:nvCxnSpPr>
            <p:spPr>
              <a:xfrm rot="10800000">
                <a:off x="5089576" y="2385495"/>
                <a:ext cx="0" cy="240900"/>
              </a:xfrm>
              <a:prstGeom prst="straightConnector1">
                <a:avLst/>
              </a:prstGeom>
              <a:noFill/>
              <a:ln w="12700" cap="flat" cmpd="sng">
                <a:solidFill>
                  <a:srgbClr val="C00000"/>
                </a:solidFill>
                <a:prstDash val="solid"/>
                <a:miter lim="800000"/>
                <a:headEnd type="stealth" w="med" len="med"/>
                <a:tailEnd type="stealth" w="med" len="med"/>
              </a:ln>
            </p:spPr>
          </p:cxnSp>
          <p:cxnSp>
            <p:nvCxnSpPr>
              <p:cNvPr id="389" name="Google Shape;389;p28"/>
              <p:cNvCxnSpPr/>
              <p:nvPr/>
            </p:nvCxnSpPr>
            <p:spPr>
              <a:xfrm rot="10800000">
                <a:off x="5850252" y="2390101"/>
                <a:ext cx="0" cy="240900"/>
              </a:xfrm>
              <a:prstGeom prst="straightConnector1">
                <a:avLst/>
              </a:prstGeom>
              <a:noFill/>
              <a:ln w="12700" cap="flat" cmpd="sng">
                <a:solidFill>
                  <a:srgbClr val="C00000"/>
                </a:solidFill>
                <a:prstDash val="solid"/>
                <a:miter lim="800000"/>
                <a:headEnd type="stealth" w="med" len="med"/>
                <a:tailEnd type="stealth" w="med" len="med"/>
              </a:ln>
            </p:spPr>
          </p:cxnSp>
          <p:sp>
            <p:nvSpPr>
              <p:cNvPr id="390" name="Google Shape;390;p28"/>
              <p:cNvSpPr/>
              <p:nvPr/>
            </p:nvSpPr>
            <p:spPr>
              <a:xfrm>
                <a:off x="4302124" y="2364785"/>
                <a:ext cx="349800" cy="26160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1" name="Google Shape;391;p28"/>
              <p:cNvSpPr/>
              <p:nvPr/>
            </p:nvSpPr>
            <p:spPr>
              <a:xfrm>
                <a:off x="5038292" y="2345723"/>
                <a:ext cx="353100" cy="261600"/>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392" name="Google Shape;392;p28"/>
              <p:cNvSpPr/>
              <p:nvPr/>
            </p:nvSpPr>
            <p:spPr>
              <a:xfrm>
                <a:off x="5823697" y="2359763"/>
                <a:ext cx="353100" cy="261600"/>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grpSp>
      </p:grpSp>
      <p:sp>
        <p:nvSpPr>
          <p:cNvPr id="395" name="Google Shape;395;p28"/>
          <p:cNvSpPr txBox="1"/>
          <p:nvPr/>
        </p:nvSpPr>
        <p:spPr>
          <a:xfrm>
            <a:off x="2685148" y="1750129"/>
            <a:ext cx="15348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0B5394"/>
                </a:solidFill>
                <a:latin typeface="+mn-lt"/>
              </a:rPr>
              <a:t>Encoder</a:t>
            </a:r>
            <a:endParaRPr sz="2400" dirty="0">
              <a:solidFill>
                <a:srgbClr val="0B5394"/>
              </a:solidFill>
              <a:latin typeface="+mn-lt"/>
            </a:endParaRPr>
          </a:p>
        </p:txBody>
      </p:sp>
      <p:sp>
        <p:nvSpPr>
          <p:cNvPr id="396" name="Google Shape;396;p28"/>
          <p:cNvSpPr txBox="1"/>
          <p:nvPr/>
        </p:nvSpPr>
        <p:spPr>
          <a:xfrm>
            <a:off x="6779378" y="1695447"/>
            <a:ext cx="15348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38761D"/>
                </a:solidFill>
                <a:latin typeface="+mn-lt"/>
              </a:rPr>
              <a:t>Decoder</a:t>
            </a:r>
            <a:endParaRPr sz="2400" dirty="0">
              <a:solidFill>
                <a:srgbClr val="38761D"/>
              </a:solidFill>
              <a:latin typeface="+mn-lt"/>
            </a:endParaRPr>
          </a:p>
        </p:txBody>
      </p:sp>
      <p:pic>
        <p:nvPicPr>
          <p:cNvPr id="55" name="Google Shape;334;p27">
            <a:extLst>
              <a:ext uri="{FF2B5EF4-FFF2-40B4-BE49-F238E27FC236}">
                <a16:creationId xmlns:a16="http://schemas.microsoft.com/office/drawing/2014/main" id="{37603843-991F-0647-94F9-DECEAF0F67A6}"/>
              </a:ext>
            </a:extLst>
          </p:cNvPr>
          <p:cNvPicPr preferRelativeResize="0"/>
          <p:nvPr/>
        </p:nvPicPr>
        <p:blipFill rotWithShape="1">
          <a:blip r:embed="rId17">
            <a:alphaModFix/>
          </a:blip>
          <a:srcRect l="17996" t="77516" r="15350"/>
          <a:stretch/>
        </p:blipFill>
        <p:spPr>
          <a:xfrm>
            <a:off x="1791145" y="4908349"/>
            <a:ext cx="3297650" cy="1105225"/>
          </a:xfrm>
          <a:prstGeom prst="rect">
            <a:avLst/>
          </a:prstGeom>
          <a:noFill/>
          <a:ln>
            <a:noFill/>
          </a:ln>
        </p:spPr>
      </p:pic>
      <p:pic>
        <p:nvPicPr>
          <p:cNvPr id="52" name="Google Shape;683;p52" descr="\ell = \frac{1}{T}\sum_{t=1}^{T}(x_i^{(t)} - \hat{x}_i^{(t)})^2" title="MathEquation,#000000">
            <a:extLst>
              <a:ext uri="{FF2B5EF4-FFF2-40B4-BE49-F238E27FC236}">
                <a16:creationId xmlns:a16="http://schemas.microsoft.com/office/drawing/2014/main" id="{44DE4B08-11F0-9443-8955-948E61FACEB8}"/>
              </a:ext>
            </a:extLst>
          </p:cNvPr>
          <p:cNvPicPr preferRelativeResize="0"/>
          <p:nvPr/>
        </p:nvPicPr>
        <p:blipFill>
          <a:blip r:embed="rId18">
            <a:alphaModFix/>
          </a:blip>
          <a:stretch>
            <a:fillRect/>
          </a:stretch>
        </p:blipFill>
        <p:spPr>
          <a:xfrm>
            <a:off x="6035411" y="5832853"/>
            <a:ext cx="4248780" cy="642625"/>
          </a:xfrm>
          <a:prstGeom prst="rect">
            <a:avLst/>
          </a:prstGeom>
          <a:noFill/>
          <a:ln>
            <a:noFill/>
          </a:ln>
        </p:spPr>
      </p:pic>
      <p:sp>
        <p:nvSpPr>
          <p:cNvPr id="53" name="Google Shape;456;p31">
            <a:extLst>
              <a:ext uri="{FF2B5EF4-FFF2-40B4-BE49-F238E27FC236}">
                <a16:creationId xmlns:a16="http://schemas.microsoft.com/office/drawing/2014/main" id="{1F1BD9B6-6676-1342-A846-1D5B9A86948E}"/>
              </a:ext>
            </a:extLst>
          </p:cNvPr>
          <p:cNvSpPr txBox="1"/>
          <p:nvPr/>
        </p:nvSpPr>
        <p:spPr>
          <a:xfrm>
            <a:off x="5930700" y="5460961"/>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lvl="0">
              <a:lnSpc>
                <a:spcPct val="100000"/>
              </a:lnSpc>
              <a:spcBef>
                <a:spcPts val="0"/>
              </a:spcBef>
            </a:pPr>
            <a:r>
              <a:rPr lang="en-US" sz="4400" dirty="0">
                <a:ea typeface="Calibri"/>
                <a:cs typeface="Calibri"/>
                <a:sym typeface="Calibri"/>
              </a:rPr>
              <a:t>Phase II: </a:t>
            </a:r>
            <a:r>
              <a:rPr lang="en-US" dirty="0">
                <a:ea typeface="Calibri"/>
                <a:cs typeface="Calibri"/>
                <a:sym typeface="Calibri"/>
              </a:rPr>
              <a:t>Refine for clean clusters</a:t>
            </a:r>
            <a:endParaRPr sz="4400" dirty="0"/>
          </a:p>
        </p:txBody>
      </p:sp>
      <p:grpSp>
        <p:nvGrpSpPr>
          <p:cNvPr id="2" name="Group 1">
            <a:extLst>
              <a:ext uri="{FF2B5EF4-FFF2-40B4-BE49-F238E27FC236}">
                <a16:creationId xmlns:a16="http://schemas.microsoft.com/office/drawing/2014/main" id="{AF8D73BA-2039-CC48-8D68-AE045DBE6E7E}"/>
              </a:ext>
            </a:extLst>
          </p:cNvPr>
          <p:cNvGrpSpPr/>
          <p:nvPr/>
        </p:nvGrpSpPr>
        <p:grpSpPr>
          <a:xfrm>
            <a:off x="179383" y="1769033"/>
            <a:ext cx="5985069" cy="3979923"/>
            <a:chOff x="6299826" y="1732825"/>
            <a:chExt cx="5397048" cy="3517500"/>
          </a:xfrm>
        </p:grpSpPr>
        <p:cxnSp>
          <p:nvCxnSpPr>
            <p:cNvPr id="459" name="Google Shape;459;p31"/>
            <p:cNvCxnSpPr>
              <a:endCxn id="460" idx="1"/>
            </p:cNvCxnSpPr>
            <p:nvPr/>
          </p:nvCxnSpPr>
          <p:spPr>
            <a:xfrm>
              <a:off x="8601224" y="3636900"/>
              <a:ext cx="1720800" cy="20700"/>
            </a:xfrm>
            <a:prstGeom prst="straightConnector1">
              <a:avLst/>
            </a:prstGeom>
            <a:noFill/>
            <a:ln w="28575" cap="flat" cmpd="sng">
              <a:solidFill>
                <a:srgbClr val="000000"/>
              </a:solidFill>
              <a:prstDash val="solid"/>
              <a:miter lim="800000"/>
              <a:headEnd type="none" w="sm" len="sm"/>
              <a:tailEnd type="triangle" w="med" len="med"/>
            </a:ln>
          </p:spPr>
        </p:cxnSp>
        <p:pic>
          <p:nvPicPr>
            <p:cNvPr id="460" name="Google Shape;460;p31"/>
            <p:cNvPicPr preferRelativeResize="0"/>
            <p:nvPr/>
          </p:nvPicPr>
          <p:blipFill rotWithShape="1">
            <a:blip r:embed="rId3">
              <a:alphaModFix/>
            </a:blip>
            <a:srcRect l="53289" t="20658" r="28179" b="32206"/>
            <a:stretch/>
          </p:blipFill>
          <p:spPr>
            <a:xfrm>
              <a:off x="10322024" y="2865050"/>
              <a:ext cx="1374850" cy="1585100"/>
            </a:xfrm>
            <a:prstGeom prst="rect">
              <a:avLst/>
            </a:prstGeom>
            <a:noFill/>
            <a:ln>
              <a:noFill/>
            </a:ln>
          </p:spPr>
        </p:pic>
        <p:grpSp>
          <p:nvGrpSpPr>
            <p:cNvPr id="462" name="Google Shape;462;p31"/>
            <p:cNvGrpSpPr/>
            <p:nvPr/>
          </p:nvGrpSpPr>
          <p:grpSpPr>
            <a:xfrm>
              <a:off x="6407280" y="2657735"/>
              <a:ext cx="4273113" cy="2373772"/>
              <a:chOff x="6861987" y="2308196"/>
              <a:chExt cx="3929299" cy="2171994"/>
            </a:xfrm>
          </p:grpSpPr>
          <p:sp>
            <p:nvSpPr>
              <p:cNvPr id="463" name="Google Shape;463;p31"/>
              <p:cNvSpPr/>
              <p:nvPr/>
            </p:nvSpPr>
            <p:spPr>
              <a:xfrm>
                <a:off x="6861987" y="2351713"/>
                <a:ext cx="262800" cy="262800"/>
              </a:xfrm>
              <a:prstGeom prst="ellipse">
                <a:avLst/>
              </a:prstGeom>
              <a:blipFill rotWithShape="1">
                <a:blip r:embed="rId4">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sp>
            <p:nvSpPr>
              <p:cNvPr id="464" name="Google Shape;464;p31"/>
              <p:cNvSpPr/>
              <p:nvPr/>
            </p:nvSpPr>
            <p:spPr>
              <a:xfrm>
                <a:off x="7098592" y="2308196"/>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 feature</a:t>
                </a:r>
                <a:endParaRPr sz="1800">
                  <a:latin typeface="+mn-lt"/>
                </a:endParaRPr>
              </a:p>
            </p:txBody>
          </p:sp>
          <p:sp>
            <p:nvSpPr>
              <p:cNvPr id="465" name="Google Shape;465;p31"/>
              <p:cNvSpPr/>
              <p:nvPr/>
            </p:nvSpPr>
            <p:spPr>
              <a:xfrm>
                <a:off x="7124809" y="4203290"/>
                <a:ext cx="1390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Input</a:t>
                </a:r>
                <a:endParaRPr sz="1800">
                  <a:latin typeface="+mn-lt"/>
                </a:endParaRPr>
              </a:p>
            </p:txBody>
          </p:sp>
          <p:sp>
            <p:nvSpPr>
              <p:cNvPr id="466" name="Google Shape;466;p31"/>
              <p:cNvSpPr/>
              <p:nvPr/>
            </p:nvSpPr>
            <p:spPr>
              <a:xfrm>
                <a:off x="9209086" y="3638249"/>
                <a:ext cx="1582200" cy="45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mn-lt"/>
                    <a:ea typeface="Calibri"/>
                    <a:cs typeface="Calibri"/>
                    <a:sym typeface="Calibri"/>
                  </a:rPr>
                  <a:t>Trajectory Representation</a:t>
                </a:r>
                <a:endParaRPr sz="1800">
                  <a:latin typeface="+mn-lt"/>
                </a:endParaRPr>
              </a:p>
            </p:txBody>
          </p:sp>
        </p:grpSp>
        <p:sp>
          <p:nvSpPr>
            <p:cNvPr id="467" name="Google Shape;467;p31"/>
            <p:cNvSpPr/>
            <p:nvPr/>
          </p:nvSpPr>
          <p:spPr>
            <a:xfrm>
              <a:off x="6299826"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68" name="Google Shape;468;p31"/>
            <p:cNvSpPr/>
            <p:nvPr/>
          </p:nvSpPr>
          <p:spPr>
            <a:xfrm>
              <a:off x="6455745" y="4073717"/>
              <a:ext cx="302400" cy="303900"/>
            </a:xfrm>
            <a:prstGeom prst="ellipse">
              <a:avLst/>
            </a:prstGeom>
            <a:blipFill rotWithShape="1">
              <a:blip r:embed="rId5">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69" name="Google Shape;469;p31"/>
            <p:cNvCxnSpPr>
              <a:stCxn id="468" idx="0"/>
              <a:endCxn id="467" idx="2"/>
            </p:cNvCxnSpPr>
            <p:nvPr/>
          </p:nvCxnSpPr>
          <p:spPr>
            <a:xfrm rot="10800000">
              <a:off x="6606945"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0" name="Google Shape;470;p31"/>
            <p:cNvCxnSpPr>
              <a:stCxn id="467" idx="3"/>
            </p:cNvCxnSpPr>
            <p:nvPr/>
          </p:nvCxnSpPr>
          <p:spPr>
            <a:xfrm>
              <a:off x="6914226"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1" name="Google Shape;471;p31"/>
            <p:cNvSpPr/>
            <p:nvPr/>
          </p:nvSpPr>
          <p:spPr>
            <a:xfrm>
              <a:off x="7148722"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sz="900" b="1">
                <a:solidFill>
                  <a:srgbClr val="000000"/>
                </a:solidFill>
                <a:latin typeface="+mn-lt"/>
                <a:ea typeface="Calibri"/>
                <a:cs typeface="Calibri"/>
                <a:sym typeface="Calibri"/>
              </a:endParaRPr>
            </a:p>
          </p:txBody>
        </p:sp>
        <p:sp>
          <p:nvSpPr>
            <p:cNvPr id="472" name="Google Shape;472;p31"/>
            <p:cNvSpPr/>
            <p:nvPr/>
          </p:nvSpPr>
          <p:spPr>
            <a:xfrm>
              <a:off x="7304641" y="4073717"/>
              <a:ext cx="302400" cy="303900"/>
            </a:xfrm>
            <a:prstGeom prst="ellipse">
              <a:avLst/>
            </a:prstGeom>
            <a:blipFill rotWithShape="1">
              <a:blip r:embed="rId6">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3" name="Google Shape;473;p31"/>
            <p:cNvCxnSpPr>
              <a:stCxn id="472" idx="0"/>
              <a:endCxn id="471" idx="2"/>
            </p:cNvCxnSpPr>
            <p:nvPr/>
          </p:nvCxnSpPr>
          <p:spPr>
            <a:xfrm rot="10800000">
              <a:off x="7455841"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4" name="Google Shape;474;p31"/>
            <p:cNvCxnSpPr>
              <a:stCxn id="471" idx="3"/>
            </p:cNvCxnSpPr>
            <p:nvPr/>
          </p:nvCxnSpPr>
          <p:spPr>
            <a:xfrm>
              <a:off x="7763122" y="3636981"/>
              <a:ext cx="253800" cy="0"/>
            </a:xfrm>
            <a:prstGeom prst="straightConnector1">
              <a:avLst/>
            </a:prstGeom>
            <a:noFill/>
            <a:ln w="28575" cap="flat" cmpd="sng">
              <a:solidFill>
                <a:srgbClr val="000000"/>
              </a:solidFill>
              <a:prstDash val="solid"/>
              <a:miter lim="800000"/>
              <a:headEnd type="none" w="sm" len="sm"/>
              <a:tailEnd type="triangle" w="med" len="med"/>
            </a:ln>
          </p:spPr>
        </p:cxnSp>
        <p:sp>
          <p:nvSpPr>
            <p:cNvPr id="475" name="Google Shape;475;p31"/>
            <p:cNvSpPr/>
            <p:nvPr/>
          </p:nvSpPr>
          <p:spPr>
            <a:xfrm>
              <a:off x="8021238" y="3478581"/>
              <a:ext cx="614400" cy="316800"/>
            </a:xfrm>
            <a:prstGeom prst="rect">
              <a:avLst/>
            </a:prstGeom>
            <a:solidFill>
              <a:srgbClr val="E4F4C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rgbClr val="000000"/>
                  </a:solidFill>
                  <a:latin typeface="+mn-lt"/>
                  <a:ea typeface="Calibri"/>
                  <a:cs typeface="Calibri"/>
                  <a:sym typeface="Calibri"/>
                </a:rPr>
                <a:t>RNN</a:t>
              </a:r>
              <a:endParaRPr>
                <a:latin typeface="+mn-lt"/>
              </a:endParaRPr>
            </a:p>
          </p:txBody>
        </p:sp>
        <p:sp>
          <p:nvSpPr>
            <p:cNvPr id="476" name="Google Shape;476;p31"/>
            <p:cNvSpPr/>
            <p:nvPr/>
          </p:nvSpPr>
          <p:spPr>
            <a:xfrm>
              <a:off x="8177158" y="4073717"/>
              <a:ext cx="302400" cy="303900"/>
            </a:xfrm>
            <a:prstGeom prst="ellipse">
              <a:avLst/>
            </a:prstGeom>
            <a:blipFill rotWithShape="1">
              <a:blip r:embed="rId7">
                <a:alphaModFix/>
              </a:blip>
              <a:stretch>
                <a:fillRect/>
              </a:stretch>
            </a:blip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mn-lt"/>
                  <a:ea typeface="Calibri"/>
                  <a:cs typeface="Calibri"/>
                  <a:sym typeface="Calibri"/>
                </a:rPr>
                <a:t> </a:t>
              </a:r>
              <a:endParaRPr>
                <a:latin typeface="+mn-lt"/>
              </a:endParaRPr>
            </a:p>
          </p:txBody>
        </p:sp>
        <p:cxnSp>
          <p:nvCxnSpPr>
            <p:cNvPr id="477" name="Google Shape;477;p31"/>
            <p:cNvCxnSpPr>
              <a:stCxn id="476" idx="0"/>
              <a:endCxn id="475" idx="2"/>
            </p:cNvCxnSpPr>
            <p:nvPr/>
          </p:nvCxnSpPr>
          <p:spPr>
            <a:xfrm rot="10800000">
              <a:off x="8328358" y="3795317"/>
              <a:ext cx="0" cy="278400"/>
            </a:xfrm>
            <a:prstGeom prst="straightConnector1">
              <a:avLst/>
            </a:prstGeom>
            <a:noFill/>
            <a:ln w="28575" cap="flat" cmpd="sng">
              <a:solidFill>
                <a:srgbClr val="000000"/>
              </a:solidFill>
              <a:prstDash val="solid"/>
              <a:miter lim="800000"/>
              <a:headEnd type="none" w="sm" len="sm"/>
              <a:tailEnd type="triangle" w="med" len="med"/>
            </a:ln>
          </p:spPr>
        </p:cxnSp>
        <p:cxnSp>
          <p:nvCxnSpPr>
            <p:cNvPr id="478" name="Google Shape;478;p31"/>
            <p:cNvCxnSpPr/>
            <p:nvPr/>
          </p:nvCxnSpPr>
          <p:spPr>
            <a:xfrm>
              <a:off x="8924750" y="1732825"/>
              <a:ext cx="13200" cy="3517500"/>
            </a:xfrm>
            <a:prstGeom prst="straightConnector1">
              <a:avLst/>
            </a:prstGeom>
            <a:noFill/>
            <a:ln w="19050" cap="flat" cmpd="sng">
              <a:solidFill>
                <a:srgbClr val="000000"/>
              </a:solidFill>
              <a:prstDash val="dash"/>
              <a:miter lim="800000"/>
              <a:headEnd type="none" w="sm" len="sm"/>
              <a:tailEnd type="none" w="sm" len="sm"/>
            </a:ln>
          </p:spPr>
        </p:cxnSp>
        <p:sp>
          <p:nvSpPr>
            <p:cNvPr id="479" name="Google Shape;479;p31"/>
            <p:cNvSpPr/>
            <p:nvPr/>
          </p:nvSpPr>
          <p:spPr>
            <a:xfrm>
              <a:off x="8848078" y="3147191"/>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cxnSp>
          <p:nvCxnSpPr>
            <p:cNvPr id="480" name="Google Shape;480;p31"/>
            <p:cNvCxnSpPr/>
            <p:nvPr/>
          </p:nvCxnSpPr>
          <p:spPr>
            <a:xfrm rot="10800000">
              <a:off x="9063835" y="3934313"/>
              <a:ext cx="306300" cy="316500"/>
            </a:xfrm>
            <a:prstGeom prst="straightConnector1">
              <a:avLst/>
            </a:prstGeom>
            <a:noFill/>
            <a:ln w="12700" cap="flat" cmpd="sng">
              <a:solidFill>
                <a:srgbClr val="000000"/>
              </a:solidFill>
              <a:prstDash val="solid"/>
              <a:miter lim="800000"/>
              <a:headEnd type="none" w="sm" len="sm"/>
              <a:tailEnd type="triangle" w="med" len="med"/>
            </a:ln>
          </p:spPr>
        </p:cxnSp>
      </p:grpSp>
      <p:pic>
        <p:nvPicPr>
          <p:cNvPr id="32" name="Google Shape;404;p29">
            <a:extLst>
              <a:ext uri="{FF2B5EF4-FFF2-40B4-BE49-F238E27FC236}">
                <a16:creationId xmlns:a16="http://schemas.microsoft.com/office/drawing/2014/main" id="{66A8D18A-5FF0-6747-930D-D492FEA04453}"/>
              </a:ext>
            </a:extLst>
          </p:cNvPr>
          <p:cNvPicPr preferRelativeResize="0">
            <a:picLocks noChangeAspect="1"/>
          </p:cNvPicPr>
          <p:nvPr/>
        </p:nvPicPr>
        <p:blipFill rotWithShape="1">
          <a:blip r:embed="rId8">
            <a:alphaModFix/>
          </a:blip>
          <a:srcRect b="30396"/>
          <a:stretch/>
        </p:blipFill>
        <p:spPr>
          <a:xfrm>
            <a:off x="6304340" y="2787150"/>
            <a:ext cx="5907950" cy="2162700"/>
          </a:xfrm>
          <a:prstGeom prst="rect">
            <a:avLst/>
          </a:prstGeom>
          <a:noFill/>
          <a:ln>
            <a:noFill/>
          </a:ln>
        </p:spPr>
      </p:pic>
      <p:sp>
        <p:nvSpPr>
          <p:cNvPr id="33" name="Google Shape;405;p29">
            <a:extLst>
              <a:ext uri="{FF2B5EF4-FFF2-40B4-BE49-F238E27FC236}">
                <a16:creationId xmlns:a16="http://schemas.microsoft.com/office/drawing/2014/main" id="{C12C9914-4C86-7449-B9E6-6B5AD1577696}"/>
              </a:ext>
            </a:extLst>
          </p:cNvPr>
          <p:cNvSpPr txBox="1"/>
          <p:nvPr/>
        </p:nvSpPr>
        <p:spPr>
          <a:xfrm>
            <a:off x="64972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Non-discriminative</a:t>
            </a:r>
            <a:endParaRPr sz="2400" dirty="0">
              <a:latin typeface="+mn-lt"/>
            </a:endParaRPr>
          </a:p>
        </p:txBody>
      </p:sp>
      <p:sp>
        <p:nvSpPr>
          <p:cNvPr id="34" name="Google Shape;406;p29">
            <a:extLst>
              <a:ext uri="{FF2B5EF4-FFF2-40B4-BE49-F238E27FC236}">
                <a16:creationId xmlns:a16="http://schemas.microsoft.com/office/drawing/2014/main" id="{E1F621A0-5FA8-CB4D-B3C5-C87CB54840EF}"/>
              </a:ext>
            </a:extLst>
          </p:cNvPr>
          <p:cNvSpPr txBox="1"/>
          <p:nvPr/>
        </p:nvSpPr>
        <p:spPr>
          <a:xfrm>
            <a:off x="9697618" y="4970265"/>
            <a:ext cx="29217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Discriminative</a:t>
            </a:r>
            <a:endParaRPr sz="2400">
              <a:latin typeface="+mn-lt"/>
            </a:endParaRPr>
          </a:p>
        </p:txBody>
      </p:sp>
      <p:sp>
        <p:nvSpPr>
          <p:cNvPr id="35" name="Google Shape;407;p29">
            <a:extLst>
              <a:ext uri="{FF2B5EF4-FFF2-40B4-BE49-F238E27FC236}">
                <a16:creationId xmlns:a16="http://schemas.microsoft.com/office/drawing/2014/main" id="{F9149B6D-5266-4B45-B307-E02AFDC38024}"/>
              </a:ext>
            </a:extLst>
          </p:cNvPr>
          <p:cNvSpPr txBox="1"/>
          <p:nvPr/>
        </p:nvSpPr>
        <p:spPr>
          <a:xfrm>
            <a:off x="6584115" y="2333070"/>
            <a:ext cx="26742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RNN-AE (Phase I）</a:t>
            </a:r>
            <a:endParaRPr sz="2000" dirty="0">
              <a:latin typeface="+mn-lt"/>
            </a:endParaRPr>
          </a:p>
        </p:txBody>
      </p:sp>
      <p:sp>
        <p:nvSpPr>
          <p:cNvPr id="36" name="Google Shape;413;p29">
            <a:extLst>
              <a:ext uri="{FF2B5EF4-FFF2-40B4-BE49-F238E27FC236}">
                <a16:creationId xmlns:a16="http://schemas.microsoft.com/office/drawing/2014/main" id="{5A4D199E-D1B7-7042-80EA-5AE1064F3CF2}"/>
              </a:ext>
            </a:extLst>
          </p:cNvPr>
          <p:cNvSpPr txBox="1"/>
          <p:nvPr/>
        </p:nvSpPr>
        <p:spPr>
          <a:xfrm>
            <a:off x="9445215" y="2328476"/>
            <a:ext cx="30135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Clustering layer (Phase II)</a:t>
            </a:r>
            <a:endParaRPr sz="2000" dirty="0">
              <a:latin typeface="+mn-lt"/>
            </a:endParaRPr>
          </a:p>
        </p:txBody>
      </p:sp>
      <p:pic>
        <p:nvPicPr>
          <p:cNvPr id="44" name="Google Shape;414;p29">
            <a:extLst>
              <a:ext uri="{FF2B5EF4-FFF2-40B4-BE49-F238E27FC236}">
                <a16:creationId xmlns:a16="http://schemas.microsoft.com/office/drawing/2014/main" id="{3E833146-296C-F045-BB5B-31C10A56A28A}"/>
              </a:ext>
            </a:extLst>
          </p:cNvPr>
          <p:cNvPicPr preferRelativeResize="0"/>
          <p:nvPr/>
        </p:nvPicPr>
        <p:blipFill rotWithShape="1">
          <a:blip r:embed="rId8">
            <a:alphaModFix/>
          </a:blip>
          <a:srcRect l="35252" t="35994" r="60736" b="56782"/>
          <a:stretch/>
        </p:blipFill>
        <p:spPr>
          <a:xfrm>
            <a:off x="7630415" y="3562050"/>
            <a:ext cx="236925" cy="224450"/>
          </a:xfrm>
          <a:prstGeom prst="rect">
            <a:avLst/>
          </a:prstGeom>
          <a:noFill/>
          <a:ln>
            <a:noFill/>
          </a:ln>
        </p:spPr>
      </p:pic>
      <p:pic>
        <p:nvPicPr>
          <p:cNvPr id="45" name="Google Shape;415;p29">
            <a:extLst>
              <a:ext uri="{FF2B5EF4-FFF2-40B4-BE49-F238E27FC236}">
                <a16:creationId xmlns:a16="http://schemas.microsoft.com/office/drawing/2014/main" id="{A05051BE-F081-9D44-8847-6ABE8C26CDAD}"/>
              </a:ext>
            </a:extLst>
          </p:cNvPr>
          <p:cNvPicPr preferRelativeResize="0"/>
          <p:nvPr/>
        </p:nvPicPr>
        <p:blipFill rotWithShape="1">
          <a:blip r:embed="rId8">
            <a:alphaModFix/>
          </a:blip>
          <a:srcRect l="10872" t="19519" r="86015" b="73257"/>
          <a:stretch/>
        </p:blipFill>
        <p:spPr>
          <a:xfrm>
            <a:off x="7407565" y="4355558"/>
            <a:ext cx="183850" cy="224450"/>
          </a:xfrm>
          <a:prstGeom prst="rect">
            <a:avLst/>
          </a:prstGeom>
          <a:noFill/>
          <a:ln>
            <a:noFill/>
          </a:ln>
        </p:spPr>
      </p:pic>
      <p:sp>
        <p:nvSpPr>
          <p:cNvPr id="46" name="Google Shape;104;p16">
            <a:extLst>
              <a:ext uri="{FF2B5EF4-FFF2-40B4-BE49-F238E27FC236}">
                <a16:creationId xmlns:a16="http://schemas.microsoft.com/office/drawing/2014/main" id="{96C6B682-7532-A941-889F-C01401C11DF8}"/>
              </a:ext>
            </a:extLst>
          </p:cNvPr>
          <p:cNvSpPr/>
          <p:nvPr/>
        </p:nvSpPr>
        <p:spPr>
          <a:xfrm>
            <a:off x="8926462" y="3514320"/>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 name="Google Shape;410;p29">
            <a:extLst>
              <a:ext uri="{FF2B5EF4-FFF2-40B4-BE49-F238E27FC236}">
                <a16:creationId xmlns:a16="http://schemas.microsoft.com/office/drawing/2014/main" id="{28A0C9A8-57A5-A843-995A-C6BE6FA9896A}"/>
              </a:ext>
            </a:extLst>
          </p:cNvPr>
          <p:cNvSpPr txBox="1"/>
          <p:nvPr/>
        </p:nvSpPr>
        <p:spPr>
          <a:xfrm>
            <a:off x="673623"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Reconstruction</a:t>
            </a:r>
            <a:endParaRPr sz="3000">
              <a:latin typeface="+mn-lt"/>
            </a:endParaRPr>
          </a:p>
        </p:txBody>
      </p:sp>
      <p:sp>
        <p:nvSpPr>
          <p:cNvPr id="48" name="Google Shape;411;p29">
            <a:extLst>
              <a:ext uri="{FF2B5EF4-FFF2-40B4-BE49-F238E27FC236}">
                <a16:creationId xmlns:a16="http://schemas.microsoft.com/office/drawing/2014/main" id="{B6A347B5-A47B-D34F-80A4-C3CBEFBEFB5B}"/>
              </a:ext>
            </a:extLst>
          </p:cNvPr>
          <p:cNvSpPr txBox="1"/>
          <p:nvPr/>
        </p:nvSpPr>
        <p:spPr>
          <a:xfrm>
            <a:off x="7958068" y="5924537"/>
            <a:ext cx="29217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Cluster-aware</a:t>
            </a:r>
            <a:endParaRPr sz="30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1"/>
          <p:cNvSpPr txBox="1"/>
          <p:nvPr/>
        </p:nvSpPr>
        <p:spPr>
          <a:xfrm>
            <a:off x="7080668" y="3227343"/>
            <a:ext cx="5423100" cy="1548025"/>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SzPts val="3000"/>
            </a:pPr>
            <a:r>
              <a:rPr lang="en-US" sz="2000" dirty="0">
                <a:latin typeface="+mn-lt"/>
              </a:rPr>
              <a:t>Loss function: </a:t>
            </a:r>
            <a:endParaRPr sz="2000" dirty="0">
              <a:latin typeface="+mn-lt"/>
            </a:endParaRPr>
          </a:p>
          <a:p>
            <a:pPr marL="0" lvl="0" indent="0" algn="l" rtl="0">
              <a:spcBef>
                <a:spcPts val="1000"/>
              </a:spcBef>
              <a:spcAft>
                <a:spcPts val="0"/>
              </a:spcAft>
              <a:buNone/>
            </a:pPr>
            <a:endParaRPr sz="3000" dirty="0">
              <a:latin typeface="+mn-lt"/>
            </a:endParaRPr>
          </a:p>
          <a:p>
            <a:pPr marL="38100" lvl="0" algn="l" rtl="0">
              <a:spcBef>
                <a:spcPts val="0"/>
              </a:spcBef>
              <a:spcAft>
                <a:spcPts val="0"/>
              </a:spcAft>
              <a:buSzPts val="3000"/>
            </a:pPr>
            <a:endParaRPr lang="en-US" sz="3000" dirty="0">
              <a:latin typeface="+mn-lt"/>
            </a:endParaRPr>
          </a:p>
          <a:p>
            <a:pPr marL="38100" lvl="0" algn="l" rtl="0">
              <a:spcBef>
                <a:spcPts val="0"/>
              </a:spcBef>
              <a:spcAft>
                <a:spcPts val="0"/>
              </a:spcAft>
              <a:buSzPts val="3000"/>
            </a:pPr>
            <a:endParaRPr sz="3000" dirty="0">
              <a:latin typeface="+mn-lt"/>
            </a:endParaRPr>
          </a:p>
        </p:txBody>
      </p:sp>
      <p:sp>
        <p:nvSpPr>
          <p:cNvPr id="457" name="Google Shape;457;p31"/>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Phase II: Unsupervised clustering</a:t>
            </a:r>
            <a:endParaRPr sz="4400" dirty="0"/>
          </a:p>
        </p:txBody>
      </p:sp>
      <p:pic>
        <p:nvPicPr>
          <p:cNvPr id="458" name="Google Shape;458;p31" descr="\ell = KL(P||Q)=\sum_i\sum_j p_{ij}\log\frac{p_{ij}}{q_{ij}}" title="MathEquation,#000000"/>
          <p:cNvPicPr preferRelativeResize="0"/>
          <p:nvPr/>
        </p:nvPicPr>
        <p:blipFill>
          <a:blip r:embed="rId3">
            <a:alphaModFix/>
          </a:blip>
          <a:stretch>
            <a:fillRect/>
          </a:stretch>
        </p:blipFill>
        <p:spPr>
          <a:xfrm>
            <a:off x="7417884" y="3805061"/>
            <a:ext cx="4094350" cy="506675"/>
          </a:xfrm>
          <a:prstGeom prst="rect">
            <a:avLst/>
          </a:prstGeom>
          <a:noFill/>
          <a:ln>
            <a:noFill/>
          </a:ln>
        </p:spPr>
      </p:pic>
      <p:pic>
        <p:nvPicPr>
          <p:cNvPr id="27" name="Google Shape;421;p30">
            <a:extLst>
              <a:ext uri="{FF2B5EF4-FFF2-40B4-BE49-F238E27FC236}">
                <a16:creationId xmlns:a16="http://schemas.microsoft.com/office/drawing/2014/main" id="{70CF084D-8EA5-B244-8C75-CE430B12C2DD}"/>
              </a:ext>
            </a:extLst>
          </p:cNvPr>
          <p:cNvPicPr preferRelativeResize="0">
            <a:picLocks noChangeAspect="1"/>
          </p:cNvPicPr>
          <p:nvPr/>
        </p:nvPicPr>
        <p:blipFill rotWithShape="1">
          <a:blip r:embed="rId4">
            <a:alphaModFix/>
          </a:blip>
          <a:srcRect/>
          <a:stretch/>
        </p:blipFill>
        <p:spPr>
          <a:xfrm>
            <a:off x="8402433" y="4640144"/>
            <a:ext cx="2451264" cy="1852731"/>
          </a:xfrm>
          <a:prstGeom prst="rect">
            <a:avLst/>
          </a:prstGeom>
          <a:noFill/>
          <a:ln w="9525" cap="flat" cmpd="sng">
            <a:solidFill>
              <a:srgbClr val="000000"/>
            </a:solidFill>
            <a:prstDash val="solid"/>
            <a:round/>
            <a:headEnd type="none" w="sm" len="sm"/>
            <a:tailEnd type="none" w="sm" len="sm"/>
          </a:ln>
        </p:spPr>
      </p:pic>
      <p:sp>
        <p:nvSpPr>
          <p:cNvPr id="3" name="TextBox 2">
            <a:extLst>
              <a:ext uri="{FF2B5EF4-FFF2-40B4-BE49-F238E27FC236}">
                <a16:creationId xmlns:a16="http://schemas.microsoft.com/office/drawing/2014/main" id="{989371C6-1487-F84E-BF62-1E9CA62F620C}"/>
              </a:ext>
            </a:extLst>
          </p:cNvPr>
          <p:cNvSpPr txBox="1"/>
          <p:nvPr/>
        </p:nvSpPr>
        <p:spPr>
          <a:xfrm>
            <a:off x="2837854" y="6144948"/>
            <a:ext cx="6702616" cy="400110"/>
          </a:xfrm>
          <a:prstGeom prst="rect">
            <a:avLst/>
          </a:prstGeom>
          <a:noFill/>
        </p:spPr>
        <p:txBody>
          <a:bodyPr wrap="square" rtlCol="0">
            <a:spAutoFit/>
          </a:bodyPr>
          <a:lstStyle/>
          <a:p>
            <a:r>
              <a:rPr lang="en-US" sz="2000" dirty="0">
                <a:latin typeface="+mn-lt"/>
              </a:rPr>
              <a:t>Minimizing the KL distance to compact the clusters</a:t>
            </a:r>
          </a:p>
        </p:txBody>
      </p:sp>
      <p:pic>
        <p:nvPicPr>
          <p:cNvPr id="34" name="Google Shape;735;p53" descr="q_{ij} = \frac{(1+||z_i-\mu_j||^2)^{-1}}{\sum_{j'}{(1+||z_i-\mu_{j'}||^2)^{-1}}}" title="MathEquation,#000000">
            <a:extLst>
              <a:ext uri="{FF2B5EF4-FFF2-40B4-BE49-F238E27FC236}">
                <a16:creationId xmlns:a16="http://schemas.microsoft.com/office/drawing/2014/main" id="{5586264C-24A4-7F45-B17F-FEE5877A34D9}"/>
              </a:ext>
            </a:extLst>
          </p:cNvPr>
          <p:cNvPicPr preferRelativeResize="0"/>
          <p:nvPr/>
        </p:nvPicPr>
        <p:blipFill>
          <a:blip r:embed="rId5">
            <a:alphaModFix/>
          </a:blip>
          <a:stretch>
            <a:fillRect/>
          </a:stretch>
        </p:blipFill>
        <p:spPr>
          <a:xfrm>
            <a:off x="838200" y="3685090"/>
            <a:ext cx="2952626" cy="771375"/>
          </a:xfrm>
          <a:prstGeom prst="rect">
            <a:avLst/>
          </a:prstGeom>
          <a:noFill/>
          <a:ln>
            <a:noFill/>
          </a:ln>
        </p:spPr>
      </p:pic>
      <p:sp>
        <p:nvSpPr>
          <p:cNvPr id="35" name="Google Shape;736;p53">
            <a:extLst>
              <a:ext uri="{FF2B5EF4-FFF2-40B4-BE49-F238E27FC236}">
                <a16:creationId xmlns:a16="http://schemas.microsoft.com/office/drawing/2014/main" id="{192ACE94-D1AF-5F41-9A91-D47B1DB05465}"/>
              </a:ext>
            </a:extLst>
          </p:cNvPr>
          <p:cNvSpPr txBox="1"/>
          <p:nvPr/>
        </p:nvSpPr>
        <p:spPr>
          <a:xfrm>
            <a:off x="793115" y="3229701"/>
            <a:ext cx="34854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Current t-distribution:</a:t>
            </a:r>
            <a:endParaRPr sz="2000" dirty="0">
              <a:latin typeface="+mn-lt"/>
            </a:endParaRPr>
          </a:p>
        </p:txBody>
      </p:sp>
      <p:sp>
        <p:nvSpPr>
          <p:cNvPr id="36" name="Google Shape;737;p53">
            <a:extLst>
              <a:ext uri="{FF2B5EF4-FFF2-40B4-BE49-F238E27FC236}">
                <a16:creationId xmlns:a16="http://schemas.microsoft.com/office/drawing/2014/main" id="{BEB39C7E-5A61-2A4F-8EFF-E5E9274809AB}"/>
              </a:ext>
            </a:extLst>
          </p:cNvPr>
          <p:cNvSpPr txBox="1"/>
          <p:nvPr/>
        </p:nvSpPr>
        <p:spPr>
          <a:xfrm>
            <a:off x="4031905" y="3242696"/>
            <a:ext cx="31449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Auxiliary distribution:</a:t>
            </a:r>
            <a:endParaRPr sz="2000" dirty="0">
              <a:latin typeface="+mn-lt"/>
            </a:endParaRPr>
          </a:p>
        </p:txBody>
      </p:sp>
      <p:pic>
        <p:nvPicPr>
          <p:cNvPr id="37" name="Google Shape;738;p53" descr="p_{ij}=\frac{q_{ij}^2 / \sum_{i'}{q_{i'j}}}{\sum_{j'}({q_{ij'}^2/\sum_{i'}{q_{i'j'}})}}" title="MathEquation,#000000">
            <a:extLst>
              <a:ext uri="{FF2B5EF4-FFF2-40B4-BE49-F238E27FC236}">
                <a16:creationId xmlns:a16="http://schemas.microsoft.com/office/drawing/2014/main" id="{1D98ACE4-95AC-5F40-8B60-1DD2478256CD}"/>
              </a:ext>
            </a:extLst>
          </p:cNvPr>
          <p:cNvPicPr preferRelativeResize="0"/>
          <p:nvPr/>
        </p:nvPicPr>
        <p:blipFill>
          <a:blip r:embed="rId6">
            <a:alphaModFix/>
          </a:blip>
          <a:stretch>
            <a:fillRect/>
          </a:stretch>
        </p:blipFill>
        <p:spPr>
          <a:xfrm>
            <a:off x="4128042" y="3603471"/>
            <a:ext cx="2952626" cy="826733"/>
          </a:xfrm>
          <a:prstGeom prst="rect">
            <a:avLst/>
          </a:prstGeom>
          <a:noFill/>
          <a:ln>
            <a:noFill/>
          </a:ln>
        </p:spPr>
      </p:pic>
      <p:grpSp>
        <p:nvGrpSpPr>
          <p:cNvPr id="2" name="Group 1">
            <a:extLst>
              <a:ext uri="{FF2B5EF4-FFF2-40B4-BE49-F238E27FC236}">
                <a16:creationId xmlns:a16="http://schemas.microsoft.com/office/drawing/2014/main" id="{8372A660-976F-5C48-9B60-5F9CFF6DEE24}"/>
              </a:ext>
            </a:extLst>
          </p:cNvPr>
          <p:cNvGrpSpPr/>
          <p:nvPr/>
        </p:nvGrpSpPr>
        <p:grpSpPr>
          <a:xfrm>
            <a:off x="2801245" y="1821202"/>
            <a:ext cx="6230800" cy="985513"/>
            <a:chOff x="386494" y="5288287"/>
            <a:chExt cx="6230800" cy="985513"/>
          </a:xfrm>
        </p:grpSpPr>
        <p:sp>
          <p:nvSpPr>
            <p:cNvPr id="38" name="Google Shape;739;p53">
              <a:extLst>
                <a:ext uri="{FF2B5EF4-FFF2-40B4-BE49-F238E27FC236}">
                  <a16:creationId xmlns:a16="http://schemas.microsoft.com/office/drawing/2014/main" id="{8FE0F262-B8CE-4149-98B7-51882513D1E3}"/>
                </a:ext>
              </a:extLst>
            </p:cNvPr>
            <p:cNvSpPr txBox="1"/>
            <p:nvPr/>
          </p:nvSpPr>
          <p:spPr>
            <a:xfrm>
              <a:off x="386494" y="5288287"/>
              <a:ext cx="6230800" cy="985513"/>
            </a:xfrm>
            <a:prstGeom prst="rect">
              <a:avLst/>
            </a:prstGeom>
            <a:noFill/>
            <a:ln>
              <a:solidFill>
                <a:schemeClr val="tx1"/>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n-lt"/>
                </a:rPr>
                <a:t>          and          could be interpreted as the probability of trajectory </a:t>
              </a:r>
              <a:r>
                <a:rPr lang="en-US" sz="2400" i="1" dirty="0" err="1">
                  <a:latin typeface="+mn-lt"/>
                </a:rPr>
                <a:t>i</a:t>
              </a:r>
              <a:r>
                <a:rPr lang="en-US" sz="2400" dirty="0">
                  <a:latin typeface="+mn-lt"/>
                </a:rPr>
                <a:t> is assigned to cluster </a:t>
              </a:r>
              <a:r>
                <a:rPr lang="en-US" sz="2400" i="1" dirty="0">
                  <a:latin typeface="+mn-lt"/>
                </a:rPr>
                <a:t>j</a:t>
              </a:r>
            </a:p>
          </p:txBody>
        </p:sp>
        <p:pic>
          <p:nvPicPr>
            <p:cNvPr id="39" name="Google Shape;740;p53" descr="p_{ij}" title="MathEquation,#000000">
              <a:extLst>
                <a:ext uri="{FF2B5EF4-FFF2-40B4-BE49-F238E27FC236}">
                  <a16:creationId xmlns:a16="http://schemas.microsoft.com/office/drawing/2014/main" id="{637F80EC-10D1-E541-9D32-6D4DCFD1836A}"/>
                </a:ext>
              </a:extLst>
            </p:cNvPr>
            <p:cNvPicPr preferRelativeResize="0"/>
            <p:nvPr/>
          </p:nvPicPr>
          <p:blipFill>
            <a:blip r:embed="rId7">
              <a:alphaModFix/>
            </a:blip>
            <a:stretch>
              <a:fillRect/>
            </a:stretch>
          </p:blipFill>
          <p:spPr>
            <a:xfrm>
              <a:off x="652566" y="5433161"/>
              <a:ext cx="336550" cy="268826"/>
            </a:xfrm>
            <a:prstGeom prst="rect">
              <a:avLst/>
            </a:prstGeom>
            <a:noFill/>
            <a:ln>
              <a:noFill/>
            </a:ln>
          </p:spPr>
        </p:pic>
        <p:pic>
          <p:nvPicPr>
            <p:cNvPr id="40" name="Google Shape;741;p53" descr="q_{ij}" title="MathEquation,#000000">
              <a:extLst>
                <a:ext uri="{FF2B5EF4-FFF2-40B4-BE49-F238E27FC236}">
                  <a16:creationId xmlns:a16="http://schemas.microsoft.com/office/drawing/2014/main" id="{E7E56A82-434F-5D47-B25D-57317DEA2C54}"/>
                </a:ext>
              </a:extLst>
            </p:cNvPr>
            <p:cNvPicPr preferRelativeResize="0"/>
            <p:nvPr/>
          </p:nvPicPr>
          <p:blipFill>
            <a:blip r:embed="rId8">
              <a:alphaModFix/>
            </a:blip>
            <a:stretch>
              <a:fillRect/>
            </a:stretch>
          </p:blipFill>
          <p:spPr>
            <a:xfrm>
              <a:off x="1809508" y="5444667"/>
              <a:ext cx="308992" cy="268825"/>
            </a:xfrm>
            <a:prstGeom prst="rect">
              <a:avLst/>
            </a:prstGeom>
            <a:noFill/>
            <a:ln>
              <a:noFill/>
            </a:ln>
          </p:spPr>
        </p:pic>
      </p:grpSp>
      <p:sp>
        <p:nvSpPr>
          <p:cNvPr id="4" name="TextBox 3">
            <a:extLst>
              <a:ext uri="{FF2B5EF4-FFF2-40B4-BE49-F238E27FC236}">
                <a16:creationId xmlns:a16="http://schemas.microsoft.com/office/drawing/2014/main" id="{A143497F-2B02-1E46-8490-31B2460E1DA2}"/>
              </a:ext>
            </a:extLst>
          </p:cNvPr>
          <p:cNvSpPr txBox="1"/>
          <p:nvPr/>
        </p:nvSpPr>
        <p:spPr>
          <a:xfrm>
            <a:off x="1631697" y="4617076"/>
            <a:ext cx="5134739" cy="1015663"/>
          </a:xfrm>
          <a:prstGeom prst="rect">
            <a:avLst/>
          </a:prstGeom>
          <a:noFill/>
        </p:spPr>
        <p:txBody>
          <a:bodyPr wrap="none" rtlCol="0">
            <a:spAutoFit/>
          </a:bodyPr>
          <a:lstStyle/>
          <a:p>
            <a:r>
              <a:rPr lang="en-US" sz="2000" dirty="0">
                <a:latin typeface="+mn-lt"/>
              </a:rPr>
              <a:t>If </a:t>
            </a:r>
            <a:r>
              <a:rPr lang="en-US" sz="2000" dirty="0" err="1">
                <a:latin typeface="+mn-lt"/>
              </a:rPr>
              <a:t>q</a:t>
            </a:r>
            <a:r>
              <a:rPr lang="en-US" sz="2000" baseline="-25000" dirty="0" err="1">
                <a:latin typeface="+mn-lt"/>
              </a:rPr>
              <a:t>ij</a:t>
            </a:r>
            <a:r>
              <a:rPr lang="en-US" sz="2000" dirty="0">
                <a:latin typeface="+mn-lt"/>
              </a:rPr>
              <a:t> is small, q</a:t>
            </a:r>
            <a:r>
              <a:rPr lang="en-US" sz="2000" baseline="-25000" dirty="0">
                <a:latin typeface="+mn-lt"/>
              </a:rPr>
              <a:t>ij</a:t>
            </a:r>
            <a:r>
              <a:rPr lang="en-US" sz="2000" baseline="30000" dirty="0">
                <a:latin typeface="+mn-lt"/>
              </a:rPr>
              <a:t>2</a:t>
            </a:r>
            <a:r>
              <a:rPr lang="en-US" sz="2000" dirty="0">
                <a:latin typeface="+mn-lt"/>
              </a:rPr>
              <a:t> will be even smaller</a:t>
            </a:r>
          </a:p>
          <a:p>
            <a:pPr marL="285750" lvl="2" indent="-285750">
              <a:buFont typeface="Arial" panose="020B0604020202020204" pitchFamily="34" charset="0"/>
              <a:buChar char="•"/>
            </a:pPr>
            <a:r>
              <a:rPr lang="en-US" sz="2000" dirty="0">
                <a:latin typeface="+mn-lt"/>
              </a:rPr>
              <a:t>punish uncertain cluster assignments</a:t>
            </a:r>
          </a:p>
          <a:p>
            <a:pPr marL="285750" indent="-285750">
              <a:buFont typeface="Arial" panose="020B0604020202020204" pitchFamily="34" charset="0"/>
              <a:buChar char="•"/>
            </a:pPr>
            <a:r>
              <a:rPr lang="en-US" sz="2000" dirty="0">
                <a:latin typeface="+mn-lt"/>
              </a:rPr>
              <a:t>high certain cluster assignments remain high</a:t>
            </a:r>
          </a:p>
        </p:txBody>
      </p:sp>
      <p:sp>
        <p:nvSpPr>
          <p:cNvPr id="5" name="Rectangle 4">
            <a:extLst>
              <a:ext uri="{FF2B5EF4-FFF2-40B4-BE49-F238E27FC236}">
                <a16:creationId xmlns:a16="http://schemas.microsoft.com/office/drawing/2014/main" id="{4D2662CA-A166-4F43-B08E-F9133EFCDF2F}"/>
              </a:ext>
            </a:extLst>
          </p:cNvPr>
          <p:cNvSpPr/>
          <p:nvPr/>
        </p:nvSpPr>
        <p:spPr>
          <a:xfrm>
            <a:off x="5398635" y="3603471"/>
            <a:ext cx="303665" cy="3978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54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latin typeface="Calibri"/>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rgbClr val="C00000"/>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939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3003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ea typeface="Calibri"/>
                <a:cs typeface="Calibri"/>
                <a:sym typeface="Calibri"/>
              </a:rPr>
              <a:t>Experimental settings</a:t>
            </a:r>
            <a:endParaRPr sz="4400" dirty="0"/>
          </a:p>
        </p:txBody>
      </p:sp>
      <p:sp>
        <p:nvSpPr>
          <p:cNvPr id="486" name="Google Shape;486;p32"/>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Dataset: </a:t>
            </a:r>
            <a:r>
              <a:rPr lang="en-US" sz="2400" dirty="0" err="1">
                <a:solidFill>
                  <a:schemeClr val="dk1"/>
                </a:solidFill>
                <a:ea typeface="Merriweather"/>
                <a:cs typeface="Merriweather"/>
                <a:sym typeface="Merriweather"/>
              </a:rPr>
              <a:t>GeoLife</a:t>
            </a:r>
            <a:endParaRPr sz="2400" dirty="0">
              <a:solidFill>
                <a:schemeClr val="dk1"/>
              </a:solidFill>
              <a:ea typeface="Merriweather"/>
              <a:cs typeface="Merriweather"/>
              <a:sym typeface="Merriweather"/>
            </a:endParaRPr>
          </a:p>
          <a:p>
            <a:pPr marL="914400" marR="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17,621 trajectories (601 labeled).</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6 labels: “dining activities”, “working commutes”, etc.</a:t>
            </a:r>
            <a:endParaRPr sz="2400" dirty="0">
              <a:solidFill>
                <a:schemeClr val="dk1"/>
              </a:solidFill>
              <a:ea typeface="Merriweather"/>
              <a:cs typeface="Merriweather"/>
              <a:sym typeface="Merriweather"/>
            </a:endParaRPr>
          </a:p>
          <a:p>
            <a:pPr marL="914400" marR="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14,000 POIs in Beijing</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Evaluation Metrics</a:t>
            </a:r>
            <a:endParaRPr sz="2400" dirty="0">
              <a:solidFill>
                <a:schemeClr val="dk1"/>
              </a:solidFill>
              <a:ea typeface="Merriweather"/>
              <a:cs typeface="Merriweather"/>
              <a:sym typeface="Merriweather"/>
            </a:endParaRPr>
          </a:p>
          <a:p>
            <a:pPr marL="914400" lvl="1" indent="-381000" algn="l" rtl="0">
              <a:lnSpc>
                <a:spcPct val="115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 label: Rand Index (RI), Mutual Information (MI), Purity Fowlkes-Mallows Index (FMI)</a:t>
            </a:r>
            <a:endParaRPr sz="2400" dirty="0">
              <a:solidFill>
                <a:schemeClr val="dk1"/>
              </a:solidFill>
              <a:ea typeface="Merriweather"/>
              <a:cs typeface="Merriweather"/>
              <a:sym typeface="Merriweather"/>
            </a:endParaRPr>
          </a:p>
          <a:p>
            <a:pPr marL="914400" lvl="1" indent="-381000" algn="l" rtl="0">
              <a:lnSpc>
                <a:spcPct val="115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Without label: Silhouette Score, Dunn index, Within-like Criterion, Between-like Criterion</a:t>
            </a:r>
            <a:endParaRPr sz="2400" dirty="0">
              <a:solidFill>
                <a:schemeClr val="dk1"/>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spTree>
    <p:extLst>
      <p:ext uri="{BB962C8B-B14F-4D97-AF65-F5344CB8AC3E}">
        <p14:creationId xmlns:p14="http://schemas.microsoft.com/office/powerpoint/2010/main" val="4036472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Labeling Platform</a:t>
            </a:r>
            <a:endParaRPr sz="4400" dirty="0"/>
          </a:p>
        </p:txBody>
      </p:sp>
      <p:sp>
        <p:nvSpPr>
          <p:cNvPr id="2" name="Content Placeholder 1">
            <a:extLst>
              <a:ext uri="{FF2B5EF4-FFF2-40B4-BE49-F238E27FC236}">
                <a16:creationId xmlns:a16="http://schemas.microsoft.com/office/drawing/2014/main" id="{AB637F63-B8EC-B046-9834-0F10BB1A380A}"/>
              </a:ext>
            </a:extLst>
          </p:cNvPr>
          <p:cNvSpPr>
            <a:spLocks noGrp="1"/>
          </p:cNvSpPr>
          <p:nvPr>
            <p:ph idx="1"/>
          </p:nvPr>
        </p:nvSpPr>
        <p:spPr/>
        <p:txBody>
          <a:bodyPr/>
          <a:lstStyle/>
          <a:p>
            <a:endParaRPr lang="en-US"/>
          </a:p>
        </p:txBody>
      </p:sp>
      <p:pic>
        <p:nvPicPr>
          <p:cNvPr id="561" name="Google Shape;561;p38"/>
          <p:cNvPicPr preferRelativeResize="0"/>
          <p:nvPr/>
        </p:nvPicPr>
        <p:blipFill>
          <a:blip r:embed="rId3">
            <a:alphaModFix/>
          </a:blip>
          <a:stretch>
            <a:fillRect/>
          </a:stretch>
        </p:blipFill>
        <p:spPr>
          <a:xfrm>
            <a:off x="1984349" y="2181763"/>
            <a:ext cx="8223301" cy="3995200"/>
          </a:xfrm>
          <a:prstGeom prst="rect">
            <a:avLst/>
          </a:prstGeom>
          <a:noFill/>
          <a:ln>
            <a:noFill/>
          </a:ln>
        </p:spPr>
      </p:pic>
      <p:pic>
        <p:nvPicPr>
          <p:cNvPr id="5" name="Google Shape;567;p39">
            <a:extLst>
              <a:ext uri="{FF2B5EF4-FFF2-40B4-BE49-F238E27FC236}">
                <a16:creationId xmlns:a16="http://schemas.microsoft.com/office/drawing/2014/main" id="{57F9BDCE-7286-144B-816D-FD8C0A0B487D}"/>
              </a:ext>
            </a:extLst>
          </p:cNvPr>
          <p:cNvPicPr preferRelativeResize="0"/>
          <p:nvPr/>
        </p:nvPicPr>
        <p:blipFill>
          <a:blip r:embed="rId4">
            <a:alphaModFix/>
          </a:blip>
          <a:stretch>
            <a:fillRect/>
          </a:stretch>
        </p:blipFill>
        <p:spPr>
          <a:xfrm>
            <a:off x="1998925" y="2181763"/>
            <a:ext cx="8208725" cy="3962825"/>
          </a:xfrm>
          <a:prstGeom prst="rect">
            <a:avLst/>
          </a:prstGeom>
          <a:noFill/>
          <a:ln>
            <a:noFill/>
          </a:ln>
        </p:spPr>
      </p:pic>
    </p:spTree>
    <p:extLst>
      <p:ext uri="{BB962C8B-B14F-4D97-AF65-F5344CB8AC3E}">
        <p14:creationId xmlns:p14="http://schemas.microsoft.com/office/powerpoint/2010/main" val="129657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sp>
        <p:nvSpPr>
          <p:cNvPr id="492" name="Google Shape;492;p33"/>
          <p:cNvSpPr txBox="1"/>
          <p:nvPr/>
        </p:nvSpPr>
        <p:spPr>
          <a:xfrm>
            <a:off x="562544" y="2471567"/>
            <a:ext cx="1524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Distance</a:t>
            </a:r>
            <a:endParaRPr sz="2400" b="1">
              <a:latin typeface="+mn-lt"/>
            </a:endParaRPr>
          </a:p>
        </p:txBody>
      </p:sp>
      <p:sp>
        <p:nvSpPr>
          <p:cNvPr id="493" name="Google Shape;493;p33"/>
          <p:cNvSpPr txBox="1"/>
          <p:nvPr/>
        </p:nvSpPr>
        <p:spPr>
          <a:xfrm>
            <a:off x="2609207" y="24631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n-lt"/>
              </a:rPr>
              <a:t>Clustering</a:t>
            </a:r>
            <a:endParaRPr sz="2400" b="1">
              <a:latin typeface="+mn-lt"/>
            </a:endParaRPr>
          </a:p>
        </p:txBody>
      </p:sp>
      <p:sp>
        <p:nvSpPr>
          <p:cNvPr id="494" name="Google Shape;494;p33"/>
          <p:cNvSpPr txBox="1"/>
          <p:nvPr/>
        </p:nvSpPr>
        <p:spPr>
          <a:xfrm>
            <a:off x="700520" y="3148917"/>
            <a:ext cx="2097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DTW</a:t>
            </a:r>
            <a:endParaRPr sz="2400">
              <a:latin typeface="+mn-lt"/>
            </a:endParaRPr>
          </a:p>
        </p:txBody>
      </p:sp>
      <p:sp>
        <p:nvSpPr>
          <p:cNvPr id="495" name="Google Shape;495;p33"/>
          <p:cNvSpPr txBox="1"/>
          <p:nvPr/>
        </p:nvSpPr>
        <p:spPr>
          <a:xfrm>
            <a:off x="2685407" y="3148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K-Means</a:t>
            </a:r>
            <a:endParaRPr sz="2400">
              <a:latin typeface="+mn-lt"/>
            </a:endParaRPr>
          </a:p>
        </p:txBody>
      </p:sp>
      <p:sp>
        <p:nvSpPr>
          <p:cNvPr id="496" name="Google Shape;496;p33"/>
          <p:cNvSpPr txBox="1"/>
          <p:nvPr/>
        </p:nvSpPr>
        <p:spPr>
          <a:xfrm>
            <a:off x="700507" y="3905742"/>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LCSS</a:t>
            </a:r>
            <a:endParaRPr sz="2400">
              <a:latin typeface="+mn-lt"/>
            </a:endParaRPr>
          </a:p>
        </p:txBody>
      </p:sp>
      <p:sp>
        <p:nvSpPr>
          <p:cNvPr id="497" name="Google Shape;497;p33"/>
          <p:cNvSpPr txBox="1"/>
          <p:nvPr/>
        </p:nvSpPr>
        <p:spPr>
          <a:xfrm>
            <a:off x="2685407" y="391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DBSCAN</a:t>
            </a:r>
            <a:endParaRPr sz="2400">
              <a:latin typeface="+mn-lt"/>
            </a:endParaRPr>
          </a:p>
        </p:txBody>
      </p:sp>
      <p:sp>
        <p:nvSpPr>
          <p:cNvPr id="498" name="Google Shape;498;p33"/>
          <p:cNvSpPr txBox="1"/>
          <p:nvPr/>
        </p:nvSpPr>
        <p:spPr>
          <a:xfrm>
            <a:off x="702307" y="4720917"/>
            <a:ext cx="194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SSPD</a:t>
            </a:r>
            <a:endParaRPr sz="2400">
              <a:latin typeface="+mn-lt"/>
            </a:endParaRPr>
          </a:p>
        </p:txBody>
      </p:sp>
      <p:sp>
        <p:nvSpPr>
          <p:cNvPr id="499" name="Google Shape;499;p33"/>
          <p:cNvSpPr txBox="1"/>
          <p:nvPr/>
        </p:nvSpPr>
        <p:spPr>
          <a:xfrm>
            <a:off x="2685424" y="4672917"/>
            <a:ext cx="2769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Hierarchical clustering</a:t>
            </a:r>
            <a:endParaRPr sz="2400">
              <a:latin typeface="+mn-lt"/>
            </a:endParaRPr>
          </a:p>
          <a:p>
            <a:pPr marL="0" lvl="0" indent="0" algn="l" rtl="0">
              <a:spcBef>
                <a:spcPts val="0"/>
              </a:spcBef>
              <a:spcAft>
                <a:spcPts val="0"/>
              </a:spcAft>
              <a:buNone/>
            </a:pPr>
            <a:endParaRPr sz="2400">
              <a:latin typeface="+mn-lt"/>
            </a:endParaRPr>
          </a:p>
        </p:txBody>
      </p:sp>
      <p:sp>
        <p:nvSpPr>
          <p:cNvPr id="500" name="Google Shape;500;p33"/>
          <p:cNvSpPr/>
          <p:nvPr/>
        </p:nvSpPr>
        <p:spPr>
          <a:xfrm>
            <a:off x="2024444" y="3851667"/>
            <a:ext cx="558900" cy="564300"/>
          </a:xfrm>
          <a:prstGeom prst="mathPlus">
            <a:avLst>
              <a:gd name="adj1" fmla="val 1212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aphicFrame>
        <p:nvGraphicFramePr>
          <p:cNvPr id="501" name="Google Shape;501;p33"/>
          <p:cNvGraphicFramePr/>
          <p:nvPr>
            <p:extLst>
              <p:ext uri="{D42A27DB-BD31-4B8C-83A1-F6EECF244321}">
                <p14:modId xmlns:p14="http://schemas.microsoft.com/office/powerpoint/2010/main" val="3290213763"/>
              </p:ext>
            </p:extLst>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AE4178E5-50B1-0941-9F81-18BCFC006266}"/>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ea typeface="Calibri"/>
                <a:cs typeface="Calibri"/>
                <a:sym typeface="Calibri"/>
              </a:rPr>
              <a:t>With-label: quantitative results</a:t>
            </a:r>
            <a:endParaRPr sz="4400" dirty="0"/>
          </a:p>
        </p:txBody>
      </p:sp>
      <p:graphicFrame>
        <p:nvGraphicFramePr>
          <p:cNvPr id="501" name="Google Shape;501;p33"/>
          <p:cNvGraphicFramePr/>
          <p:nvPr/>
        </p:nvGraphicFramePr>
        <p:xfrm>
          <a:off x="5008044" y="2339067"/>
          <a:ext cx="6674950" cy="3356800"/>
        </p:xfrm>
        <a:graphic>
          <a:graphicData uri="http://schemas.openxmlformats.org/drawingml/2006/table">
            <a:tbl>
              <a:tblPr>
                <a:noFill/>
                <a:tableStyleId>{1F291EF2-33A9-45CF-BA2C-D5767B1C5E40}</a:tableStyleId>
              </a:tblPr>
              <a:tblGrid>
                <a:gridCol w="2149550">
                  <a:extLst>
                    <a:ext uri="{9D8B030D-6E8A-4147-A177-3AD203B41FA5}">
                      <a16:colId xmlns:a16="http://schemas.microsoft.com/office/drawing/2014/main" val="20000"/>
                    </a:ext>
                  </a:extLst>
                </a:gridCol>
                <a:gridCol w="1131350">
                  <a:extLst>
                    <a:ext uri="{9D8B030D-6E8A-4147-A177-3AD203B41FA5}">
                      <a16:colId xmlns:a16="http://schemas.microsoft.com/office/drawing/2014/main" val="20001"/>
                    </a:ext>
                  </a:extLst>
                </a:gridCol>
                <a:gridCol w="1131350">
                  <a:extLst>
                    <a:ext uri="{9D8B030D-6E8A-4147-A177-3AD203B41FA5}">
                      <a16:colId xmlns:a16="http://schemas.microsoft.com/office/drawing/2014/main" val="20002"/>
                    </a:ext>
                  </a:extLst>
                </a:gridCol>
                <a:gridCol w="1131350">
                  <a:extLst>
                    <a:ext uri="{9D8B030D-6E8A-4147-A177-3AD203B41FA5}">
                      <a16:colId xmlns:a16="http://schemas.microsoft.com/office/drawing/2014/main" val="20003"/>
                    </a:ext>
                  </a:extLst>
                </a:gridCol>
                <a:gridCol w="1131350">
                  <a:extLst>
                    <a:ext uri="{9D8B030D-6E8A-4147-A177-3AD203B41FA5}">
                      <a16:colId xmlns:a16="http://schemas.microsoft.com/office/drawing/2014/main" val="20004"/>
                    </a:ext>
                  </a:extLst>
                </a:gridCol>
              </a:tblGrid>
              <a:tr h="372050">
                <a:tc>
                  <a:txBody>
                    <a:bodyPr/>
                    <a:lstStyle/>
                    <a:p>
                      <a:pPr marL="0" lvl="0" indent="0" algn="l" rtl="0">
                        <a:lnSpc>
                          <a:spcPct val="115000"/>
                        </a:lnSpc>
                        <a:spcBef>
                          <a:spcPts val="0"/>
                        </a:spcBef>
                        <a:spcAft>
                          <a:spcPts val="0"/>
                        </a:spcAft>
                        <a:buNone/>
                      </a:pPr>
                      <a:r>
                        <a:rPr lang="en-US" sz="1800" b="1"/>
                        <a:t>Method</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RI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Purity</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FMI</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0.58</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0.22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72050">
                <a:tc>
                  <a:txBody>
                    <a:bodyPr/>
                    <a:lstStyle/>
                    <a:p>
                      <a:pPr marL="0" lvl="0" indent="0" algn="l" rtl="0">
                        <a:lnSpc>
                          <a:spcPct val="115000"/>
                        </a:lnSpc>
                        <a:spcBef>
                          <a:spcPts val="0"/>
                        </a:spcBef>
                        <a:spcAft>
                          <a:spcPts val="0"/>
                        </a:spcAft>
                        <a:buNone/>
                      </a:pPr>
                      <a:r>
                        <a:rPr lang="en-US" sz="1800"/>
                        <a:t>RNN-AE</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0.39</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0.46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72050">
                <a:tc>
                  <a:txBody>
                    <a:bodyPr/>
                    <a:lstStyle/>
                    <a:p>
                      <a:pPr marL="0" lvl="0" indent="0" algn="l" rtl="0">
                        <a:lnSpc>
                          <a:spcPct val="115000"/>
                        </a:lnSpc>
                        <a:spcBef>
                          <a:spcPts val="0"/>
                        </a:spcBef>
                        <a:spcAft>
                          <a:spcPts val="0"/>
                        </a:spcAft>
                        <a:buNone/>
                      </a:pPr>
                      <a:r>
                        <a:rPr lang="en-US" sz="1800"/>
                        <a:t>SSPD-HCA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0.52</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0.67</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72050">
                <a:tc>
                  <a:txBody>
                    <a:bodyPr/>
                    <a:lstStyle/>
                    <a:p>
                      <a:pPr marL="0" lvl="0" indent="0" algn="l" rtl="0">
                        <a:lnSpc>
                          <a:spcPct val="115000"/>
                        </a:lnSpc>
                        <a:spcBef>
                          <a:spcPts val="0"/>
                        </a:spcBef>
                        <a:spcAft>
                          <a:spcPts val="0"/>
                        </a:spcAft>
                        <a:buNone/>
                      </a:pPr>
                      <a:r>
                        <a:rPr lang="en-US" sz="1800"/>
                        <a:t>KM-DBA*</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0.91</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72050">
                <a:tc>
                  <a:txBody>
                    <a:bodyPr/>
                    <a:lstStyle/>
                    <a:p>
                      <a:pPr marL="0" lvl="0" indent="0" algn="l" rtl="0">
                        <a:lnSpc>
                          <a:spcPct val="115000"/>
                        </a:lnSpc>
                        <a:spcBef>
                          <a:spcPts val="0"/>
                        </a:spcBef>
                        <a:spcAft>
                          <a:spcPts val="0"/>
                        </a:spcAft>
                        <a:buNone/>
                      </a:pPr>
                      <a:r>
                        <a:rPr lang="en-US" sz="1800"/>
                        <a:t>DB-LCSS*</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0.95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0400">
                <a:tc>
                  <a:txBody>
                    <a:bodyPr/>
                    <a:lstStyle/>
                    <a:p>
                      <a:pPr marL="0" lvl="0" indent="0" algn="l" rtl="0">
                        <a:lnSpc>
                          <a:spcPct val="115000"/>
                        </a:lnSpc>
                        <a:spcBef>
                          <a:spcPts val="0"/>
                        </a:spcBef>
                        <a:spcAft>
                          <a:spcPts val="0"/>
                        </a:spcAft>
                        <a:buNone/>
                      </a:pPr>
                      <a:r>
                        <a:rPr lang="en-US" sz="1800"/>
                        <a:t>DETECT Phase I</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0.65</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1.06</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0.84</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a:t>0.73</a:t>
                      </a:r>
                      <a:endParaRPr sz="18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72050">
                <a:tc>
                  <a:txBody>
                    <a:bodyPr/>
                    <a:lstStyle/>
                    <a:p>
                      <a:pPr marL="0" lvl="0" indent="0" algn="l" rtl="0">
                        <a:lnSpc>
                          <a:spcPct val="115000"/>
                        </a:lnSpc>
                        <a:spcBef>
                          <a:spcPts val="0"/>
                        </a:spcBef>
                        <a:spcAft>
                          <a:spcPts val="0"/>
                        </a:spcAft>
                        <a:buNone/>
                      </a:pPr>
                      <a:r>
                        <a:rPr lang="en-US" sz="1800" b="1"/>
                        <a:t>DETECT</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0.76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1.26</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a:t>0.89</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0.81</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bl>
          </a:graphicData>
        </a:graphic>
      </p:graphicFrame>
      <p:sp>
        <p:nvSpPr>
          <p:cNvPr id="13" name="Google Shape;507;p34">
            <a:extLst>
              <a:ext uri="{FF2B5EF4-FFF2-40B4-BE49-F238E27FC236}">
                <a16:creationId xmlns:a16="http://schemas.microsoft.com/office/drawing/2014/main" id="{0531328D-36C8-EC40-9F7D-6E35FAA97C81}"/>
              </a:ext>
            </a:extLst>
          </p:cNvPr>
          <p:cNvSpPr/>
          <p:nvPr/>
        </p:nvSpPr>
        <p:spPr>
          <a:xfrm>
            <a:off x="4800906" y="2723667"/>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sp>
        <p:nvSpPr>
          <p:cNvPr id="14" name="Google Shape;508;p34">
            <a:extLst>
              <a:ext uri="{FF2B5EF4-FFF2-40B4-BE49-F238E27FC236}">
                <a16:creationId xmlns:a16="http://schemas.microsoft.com/office/drawing/2014/main" id="{6F4539F1-0B4A-9A40-B9B7-BE3B33A9C0D3}"/>
              </a:ext>
            </a:extLst>
          </p:cNvPr>
          <p:cNvSpPr/>
          <p:nvPr/>
        </p:nvSpPr>
        <p:spPr>
          <a:xfrm>
            <a:off x="4800906" y="4250092"/>
            <a:ext cx="186300" cy="1421700"/>
          </a:xfrm>
          <a:prstGeom prst="leftBracket">
            <a:avLst>
              <a:gd name="adj" fmla="val 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latin typeface="+mn-lt"/>
            </a:endParaRPr>
          </a:p>
        </p:txBody>
      </p:sp>
      <p:cxnSp>
        <p:nvCxnSpPr>
          <p:cNvPr id="15" name="Google Shape;509;p34">
            <a:extLst>
              <a:ext uri="{FF2B5EF4-FFF2-40B4-BE49-F238E27FC236}">
                <a16:creationId xmlns:a16="http://schemas.microsoft.com/office/drawing/2014/main" id="{A453A29B-8FAA-404A-B3A0-95048C9C2E0C}"/>
              </a:ext>
            </a:extLst>
          </p:cNvPr>
          <p:cNvCxnSpPr>
            <a:stCxn id="13" idx="1"/>
          </p:cNvCxnSpPr>
          <p:nvPr/>
        </p:nvCxnSpPr>
        <p:spPr>
          <a:xfrm flipH="1">
            <a:off x="4079106" y="3434517"/>
            <a:ext cx="721800" cy="300"/>
          </a:xfrm>
          <a:prstGeom prst="straightConnector1">
            <a:avLst/>
          </a:prstGeom>
          <a:noFill/>
          <a:ln w="9525" cap="flat" cmpd="sng">
            <a:solidFill>
              <a:srgbClr val="CC0000"/>
            </a:solidFill>
            <a:prstDash val="solid"/>
            <a:round/>
            <a:headEnd type="none" w="med" len="med"/>
            <a:tailEnd type="triangle" w="med" len="med"/>
          </a:ln>
        </p:spPr>
      </p:cxnSp>
      <p:cxnSp>
        <p:nvCxnSpPr>
          <p:cNvPr id="16" name="Google Shape;510;p34">
            <a:extLst>
              <a:ext uri="{FF2B5EF4-FFF2-40B4-BE49-F238E27FC236}">
                <a16:creationId xmlns:a16="http://schemas.microsoft.com/office/drawing/2014/main" id="{3E53FED1-A1A2-7849-964D-E3F586C77005}"/>
              </a:ext>
            </a:extLst>
          </p:cNvPr>
          <p:cNvCxnSpPr/>
          <p:nvPr/>
        </p:nvCxnSpPr>
        <p:spPr>
          <a:xfrm flipH="1">
            <a:off x="4002906" y="4662742"/>
            <a:ext cx="721800" cy="300"/>
          </a:xfrm>
          <a:prstGeom prst="straightConnector1">
            <a:avLst/>
          </a:prstGeom>
          <a:noFill/>
          <a:ln w="9525" cap="flat" cmpd="sng">
            <a:solidFill>
              <a:srgbClr val="CC0000"/>
            </a:solidFill>
            <a:prstDash val="solid"/>
            <a:round/>
            <a:headEnd type="none" w="med" len="med"/>
            <a:tailEnd type="triangle" w="med" len="med"/>
          </a:ln>
        </p:spPr>
      </p:cxnSp>
      <p:sp>
        <p:nvSpPr>
          <p:cNvPr id="17" name="Google Shape;511;p34">
            <a:extLst>
              <a:ext uri="{FF2B5EF4-FFF2-40B4-BE49-F238E27FC236}">
                <a16:creationId xmlns:a16="http://schemas.microsoft.com/office/drawing/2014/main" id="{BD49E6B3-97C6-A541-A433-B07E9F21F42F}"/>
              </a:ext>
            </a:extLst>
          </p:cNvPr>
          <p:cNvSpPr txBox="1"/>
          <p:nvPr/>
        </p:nvSpPr>
        <p:spPr>
          <a:xfrm>
            <a:off x="1408531" y="3411892"/>
            <a:ext cx="3401100" cy="5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Raw trajectories</a:t>
            </a:r>
            <a:endParaRPr sz="2400">
              <a:latin typeface="+mn-lt"/>
            </a:endParaRPr>
          </a:p>
        </p:txBody>
      </p:sp>
      <p:sp>
        <p:nvSpPr>
          <p:cNvPr id="18" name="Google Shape;512;p34">
            <a:extLst>
              <a:ext uri="{FF2B5EF4-FFF2-40B4-BE49-F238E27FC236}">
                <a16:creationId xmlns:a16="http://schemas.microsoft.com/office/drawing/2014/main" id="{46864B51-0CA9-C540-9568-B5C12D7832FA}"/>
              </a:ext>
            </a:extLst>
          </p:cNvPr>
          <p:cNvSpPr txBox="1"/>
          <p:nvPr/>
        </p:nvSpPr>
        <p:spPr>
          <a:xfrm>
            <a:off x="527131" y="4145367"/>
            <a:ext cx="3646200" cy="2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n-lt"/>
              </a:rPr>
              <a:t>Augmented trajectories</a:t>
            </a:r>
            <a:endParaRPr sz="2400">
              <a:latin typeface="+mn-lt"/>
            </a:endParaRPr>
          </a:p>
        </p:txBody>
      </p:sp>
      <p:pic>
        <p:nvPicPr>
          <p:cNvPr id="19" name="Google Shape;513;p34">
            <a:extLst>
              <a:ext uri="{FF2B5EF4-FFF2-40B4-BE49-F238E27FC236}">
                <a16:creationId xmlns:a16="http://schemas.microsoft.com/office/drawing/2014/main" id="{E207616E-13A2-7547-A75A-B6CD83137026}"/>
              </a:ext>
            </a:extLst>
          </p:cNvPr>
          <p:cNvPicPr preferRelativeResize="0"/>
          <p:nvPr/>
        </p:nvPicPr>
        <p:blipFill rotWithShape="1">
          <a:blip r:embed="rId3">
            <a:alphaModFix/>
          </a:blip>
          <a:srcRect l="17996" t="77516" r="15350"/>
          <a:stretch/>
        </p:blipFill>
        <p:spPr>
          <a:xfrm>
            <a:off x="592652" y="4647995"/>
            <a:ext cx="3297650" cy="1105225"/>
          </a:xfrm>
          <a:prstGeom prst="rect">
            <a:avLst/>
          </a:prstGeom>
          <a:noFill/>
          <a:ln>
            <a:noFill/>
          </a:ln>
        </p:spPr>
      </p:pic>
      <p:sp>
        <p:nvSpPr>
          <p:cNvPr id="20" name="Google Shape;514;p34">
            <a:extLst>
              <a:ext uri="{FF2B5EF4-FFF2-40B4-BE49-F238E27FC236}">
                <a16:creationId xmlns:a16="http://schemas.microsoft.com/office/drawing/2014/main" id="{F0A8D1D0-E3AA-E142-BCEB-0EF4515DED1F}"/>
              </a:ext>
            </a:extLst>
          </p:cNvPr>
          <p:cNvSpPr/>
          <p:nvPr/>
        </p:nvSpPr>
        <p:spPr>
          <a:xfrm>
            <a:off x="1435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515;p34">
            <a:extLst>
              <a:ext uri="{FF2B5EF4-FFF2-40B4-BE49-F238E27FC236}">
                <a16:creationId xmlns:a16="http://schemas.microsoft.com/office/drawing/2014/main" id="{BF7994A5-E4EC-3541-BA3F-71F38E6DC372}"/>
              </a:ext>
            </a:extLst>
          </p:cNvPr>
          <p:cNvSpPr/>
          <p:nvPr/>
        </p:nvSpPr>
        <p:spPr>
          <a:xfrm>
            <a:off x="16644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516;p34">
            <a:extLst>
              <a:ext uri="{FF2B5EF4-FFF2-40B4-BE49-F238E27FC236}">
                <a16:creationId xmlns:a16="http://schemas.microsoft.com/office/drawing/2014/main" id="{BB8CC258-E292-594B-BEF5-ABBDEE0B555E}"/>
              </a:ext>
            </a:extLst>
          </p:cNvPr>
          <p:cNvSpPr/>
          <p:nvPr/>
        </p:nvSpPr>
        <p:spPr>
          <a:xfrm>
            <a:off x="18930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517;p34">
            <a:extLst>
              <a:ext uri="{FF2B5EF4-FFF2-40B4-BE49-F238E27FC236}">
                <a16:creationId xmlns:a16="http://schemas.microsoft.com/office/drawing/2014/main" id="{DD77D51A-5DF2-AB45-BB14-95D253CED67D}"/>
              </a:ext>
            </a:extLst>
          </p:cNvPr>
          <p:cNvSpPr/>
          <p:nvPr/>
        </p:nvSpPr>
        <p:spPr>
          <a:xfrm>
            <a:off x="2121631" y="29486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518;p34">
            <a:extLst>
              <a:ext uri="{FF2B5EF4-FFF2-40B4-BE49-F238E27FC236}">
                <a16:creationId xmlns:a16="http://schemas.microsoft.com/office/drawing/2014/main" id="{BE93D838-E00E-7E40-8F0F-CD22D32B2176}"/>
              </a:ext>
            </a:extLst>
          </p:cNvPr>
          <p:cNvSpPr/>
          <p:nvPr/>
        </p:nvSpPr>
        <p:spPr>
          <a:xfrm>
            <a:off x="23502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519;p34">
            <a:extLst>
              <a:ext uri="{FF2B5EF4-FFF2-40B4-BE49-F238E27FC236}">
                <a16:creationId xmlns:a16="http://schemas.microsoft.com/office/drawing/2014/main" id="{41041866-6839-FE49-B1D9-EB624615F4C7}"/>
              </a:ext>
            </a:extLst>
          </p:cNvPr>
          <p:cNvSpPr/>
          <p:nvPr/>
        </p:nvSpPr>
        <p:spPr>
          <a:xfrm>
            <a:off x="2578831" y="3024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6" name="Google Shape;520;p34">
            <a:extLst>
              <a:ext uri="{FF2B5EF4-FFF2-40B4-BE49-F238E27FC236}">
                <a16:creationId xmlns:a16="http://schemas.microsoft.com/office/drawing/2014/main" id="{5AF5190E-BA2B-174D-940A-0704DFD4446B}"/>
              </a:ext>
            </a:extLst>
          </p:cNvPr>
          <p:cNvSpPr/>
          <p:nvPr/>
        </p:nvSpPr>
        <p:spPr>
          <a:xfrm>
            <a:off x="2731231" y="2872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 name="Google Shape;521;p34">
            <a:extLst>
              <a:ext uri="{FF2B5EF4-FFF2-40B4-BE49-F238E27FC236}">
                <a16:creationId xmlns:a16="http://schemas.microsoft.com/office/drawing/2014/main" id="{683E7808-0503-C445-8877-3A5D4ECC2443}"/>
              </a:ext>
            </a:extLst>
          </p:cNvPr>
          <p:cNvSpPr/>
          <p:nvPr/>
        </p:nvSpPr>
        <p:spPr>
          <a:xfrm>
            <a:off x="28074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522;p34">
            <a:extLst>
              <a:ext uri="{FF2B5EF4-FFF2-40B4-BE49-F238E27FC236}">
                <a16:creationId xmlns:a16="http://schemas.microsoft.com/office/drawing/2014/main" id="{B4AAD562-42A1-3E4B-9925-545F20CFEA78}"/>
              </a:ext>
            </a:extLst>
          </p:cNvPr>
          <p:cNvSpPr/>
          <p:nvPr/>
        </p:nvSpPr>
        <p:spPr>
          <a:xfrm>
            <a:off x="2883631" y="24152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523;p34">
            <a:extLst>
              <a:ext uri="{FF2B5EF4-FFF2-40B4-BE49-F238E27FC236}">
                <a16:creationId xmlns:a16="http://schemas.microsoft.com/office/drawing/2014/main" id="{579FF1C4-4EFC-D240-810E-FA94A4EE90DF}"/>
              </a:ext>
            </a:extLst>
          </p:cNvPr>
          <p:cNvSpPr/>
          <p:nvPr/>
        </p:nvSpPr>
        <p:spPr>
          <a:xfrm>
            <a:off x="3112231" y="2339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524;p34">
            <a:extLst>
              <a:ext uri="{FF2B5EF4-FFF2-40B4-BE49-F238E27FC236}">
                <a16:creationId xmlns:a16="http://schemas.microsoft.com/office/drawing/2014/main" id="{FE24B74F-1D1C-B245-B795-27BE18C76EC0}"/>
              </a:ext>
            </a:extLst>
          </p:cNvPr>
          <p:cNvSpPr/>
          <p:nvPr/>
        </p:nvSpPr>
        <p:spPr>
          <a:xfrm>
            <a:off x="3264631" y="24914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1" name="Google Shape;525;p34">
            <a:extLst>
              <a:ext uri="{FF2B5EF4-FFF2-40B4-BE49-F238E27FC236}">
                <a16:creationId xmlns:a16="http://schemas.microsoft.com/office/drawing/2014/main" id="{8B2B54A3-587D-4C40-A701-C57D4C585FAD}"/>
              </a:ext>
            </a:extLst>
          </p:cNvPr>
          <p:cNvSpPr/>
          <p:nvPr/>
        </p:nvSpPr>
        <p:spPr>
          <a:xfrm>
            <a:off x="3417031" y="26438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 name="Google Shape;526;p34">
            <a:extLst>
              <a:ext uri="{FF2B5EF4-FFF2-40B4-BE49-F238E27FC236}">
                <a16:creationId xmlns:a16="http://schemas.microsoft.com/office/drawing/2014/main" id="{20ED77D2-C006-3A4D-A469-66552F195C14}"/>
              </a:ext>
            </a:extLst>
          </p:cNvPr>
          <p:cNvSpPr/>
          <p:nvPr/>
        </p:nvSpPr>
        <p:spPr>
          <a:xfrm>
            <a:off x="3645631" y="2720067"/>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 name="TextBox 32">
            <a:extLst>
              <a:ext uri="{FF2B5EF4-FFF2-40B4-BE49-F238E27FC236}">
                <a16:creationId xmlns:a16="http://schemas.microsoft.com/office/drawing/2014/main" id="{8BB59479-7464-D74B-9012-D0AD8F9106C9}"/>
              </a:ext>
            </a:extLst>
          </p:cNvPr>
          <p:cNvSpPr txBox="1"/>
          <p:nvPr/>
        </p:nvSpPr>
        <p:spPr>
          <a:xfrm>
            <a:off x="18802" y="5635167"/>
            <a:ext cx="4311897" cy="1169551"/>
          </a:xfrm>
          <a:prstGeom prst="rect">
            <a:avLst/>
          </a:prstGeom>
          <a:noFill/>
        </p:spPr>
        <p:txBody>
          <a:bodyPr wrap="square" rtlCol="0">
            <a:spAutoFit/>
          </a:bodyPr>
          <a:lstStyle/>
          <a:p>
            <a:pPr lvl="0"/>
            <a:r>
              <a:rPr lang="en-US" dirty="0">
                <a:latin typeface="+mn-lt"/>
              </a:rPr>
              <a:t>RI (Rand Index) (0,1)</a:t>
            </a:r>
          </a:p>
          <a:p>
            <a:pPr lvl="0"/>
            <a:r>
              <a:rPr lang="en-US" dirty="0">
                <a:latin typeface="+mn-lt"/>
              </a:rPr>
              <a:t>MI (Mutual Information) (0, inf)</a:t>
            </a:r>
          </a:p>
          <a:p>
            <a:pPr lvl="0"/>
            <a:r>
              <a:rPr lang="en-US" dirty="0">
                <a:latin typeface="+mn-lt"/>
              </a:rPr>
              <a:t>Purity (0,1)</a:t>
            </a:r>
          </a:p>
          <a:p>
            <a:pPr lvl="0"/>
            <a:r>
              <a:rPr lang="en-US" dirty="0">
                <a:latin typeface="+mn-lt"/>
              </a:rPr>
              <a:t>FMI (Fowlkes-Mallows Index) (0,1)</a:t>
            </a:r>
          </a:p>
          <a:p>
            <a:pPr lvl="0"/>
            <a:r>
              <a:rPr lang="en-US" b="1" dirty="0">
                <a:latin typeface="+mn-lt"/>
              </a:rPr>
              <a:t>Higher values for all metrics mean better results.</a:t>
            </a:r>
          </a:p>
        </p:txBody>
      </p:sp>
    </p:spTree>
    <p:extLst>
      <p:ext uri="{BB962C8B-B14F-4D97-AF65-F5344CB8AC3E}">
        <p14:creationId xmlns:p14="http://schemas.microsoft.com/office/powerpoint/2010/main" val="2254677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sp>
        <p:nvSpPr>
          <p:cNvPr id="533" name="Google Shape;533;p35"/>
          <p:cNvSpPr txBox="1"/>
          <p:nvPr/>
        </p:nvSpPr>
        <p:spPr>
          <a:xfrm>
            <a:off x="20950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Ground Truth</a:t>
            </a:r>
            <a:endParaRPr sz="3600">
              <a:latin typeface="+mn-lt"/>
            </a:endParaRPr>
          </a:p>
        </p:txBody>
      </p:sp>
      <p:sp>
        <p:nvSpPr>
          <p:cNvPr id="534" name="Google Shape;534;p35"/>
          <p:cNvSpPr txBox="1"/>
          <p:nvPr/>
        </p:nvSpPr>
        <p:spPr>
          <a:xfrm>
            <a:off x="8343400" y="5198868"/>
            <a:ext cx="31335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mn-lt"/>
              </a:rPr>
              <a:t>Our Results</a:t>
            </a:r>
            <a:endParaRPr sz="3600">
              <a:latin typeface="+mn-lt"/>
            </a:endParaRPr>
          </a:p>
        </p:txBody>
      </p:sp>
      <p:pic>
        <p:nvPicPr>
          <p:cNvPr id="535" name="Google Shape;535;p35"/>
          <p:cNvPicPr preferRelativeResize="0"/>
          <p:nvPr/>
        </p:nvPicPr>
        <p:blipFill>
          <a:blip r:embed="rId3">
            <a:alphaModFix/>
          </a:blip>
          <a:stretch>
            <a:fillRect/>
          </a:stretch>
        </p:blipFill>
        <p:spPr>
          <a:xfrm>
            <a:off x="621350" y="2138681"/>
            <a:ext cx="5582425" cy="2832300"/>
          </a:xfrm>
          <a:prstGeom prst="rect">
            <a:avLst/>
          </a:prstGeom>
          <a:noFill/>
          <a:ln>
            <a:noFill/>
          </a:ln>
        </p:spPr>
      </p:pic>
      <p:pic>
        <p:nvPicPr>
          <p:cNvPr id="536" name="Google Shape;536;p35"/>
          <p:cNvPicPr preferRelativeResize="0"/>
          <p:nvPr/>
        </p:nvPicPr>
        <p:blipFill>
          <a:blip r:embed="rId4">
            <a:alphaModFix/>
          </a:blip>
          <a:stretch>
            <a:fillRect/>
          </a:stretch>
        </p:blipFill>
        <p:spPr>
          <a:xfrm>
            <a:off x="6380375" y="2135518"/>
            <a:ext cx="5582425" cy="2838624"/>
          </a:xfrm>
          <a:prstGeom prst="rect">
            <a:avLst/>
          </a:prstGeom>
          <a:noFill/>
          <a:ln>
            <a:noFill/>
          </a:ln>
        </p:spPr>
      </p:pic>
      <p:sp>
        <p:nvSpPr>
          <p:cNvPr id="537" name="Google Shape;537;p35"/>
          <p:cNvSpPr txBox="1"/>
          <p:nvPr/>
        </p:nvSpPr>
        <p:spPr>
          <a:xfrm>
            <a:off x="672725" y="5872143"/>
            <a:ext cx="8529000" cy="3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Colors indicate different clusters.</a:t>
            </a:r>
            <a:endParaRPr sz="18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With-label: qualitative results</a:t>
            </a:r>
            <a:endParaRPr sz="4400" dirty="0"/>
          </a:p>
        </p:txBody>
      </p:sp>
      <p:pic>
        <p:nvPicPr>
          <p:cNvPr id="543" name="Google Shape;543;p36"/>
          <p:cNvPicPr preferRelativeResize="0"/>
          <p:nvPr/>
        </p:nvPicPr>
        <p:blipFill rotWithShape="1">
          <a:blip r:embed="rId3">
            <a:alphaModFix/>
          </a:blip>
          <a:srcRect r="50241" b="17884"/>
          <a:stretch/>
        </p:blipFill>
        <p:spPr>
          <a:xfrm>
            <a:off x="6410400" y="1659375"/>
            <a:ext cx="4766574" cy="2986800"/>
          </a:xfrm>
          <a:prstGeom prst="rect">
            <a:avLst/>
          </a:prstGeom>
          <a:noFill/>
          <a:ln>
            <a:noFill/>
          </a:ln>
        </p:spPr>
      </p:pic>
      <p:pic>
        <p:nvPicPr>
          <p:cNvPr id="544" name="Google Shape;544;p36"/>
          <p:cNvPicPr preferRelativeResize="0"/>
          <p:nvPr/>
        </p:nvPicPr>
        <p:blipFill rotWithShape="1">
          <a:blip r:embed="rId3">
            <a:alphaModFix/>
          </a:blip>
          <a:srcRect l="49397" b="17884"/>
          <a:stretch/>
        </p:blipFill>
        <p:spPr>
          <a:xfrm>
            <a:off x="1204100" y="1683199"/>
            <a:ext cx="4847449" cy="2986800"/>
          </a:xfrm>
          <a:prstGeom prst="rect">
            <a:avLst/>
          </a:prstGeom>
          <a:noFill/>
          <a:ln>
            <a:noFill/>
          </a:ln>
        </p:spPr>
      </p:pic>
      <p:sp>
        <p:nvSpPr>
          <p:cNvPr id="545" name="Google Shape;545;p36"/>
          <p:cNvSpPr txBox="1"/>
          <p:nvPr/>
        </p:nvSpPr>
        <p:spPr>
          <a:xfrm>
            <a:off x="1269525" y="4650825"/>
            <a:ext cx="4541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a:t>
            </a:r>
            <a:endParaRPr sz="3000">
              <a:latin typeface="+mn-lt"/>
            </a:endParaRPr>
          </a:p>
        </p:txBody>
      </p:sp>
      <p:sp>
        <p:nvSpPr>
          <p:cNvPr id="546" name="Google Shape;546;p36"/>
          <p:cNvSpPr txBox="1"/>
          <p:nvPr/>
        </p:nvSpPr>
        <p:spPr>
          <a:xfrm>
            <a:off x="6635500" y="4650825"/>
            <a:ext cx="49464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mn-lt"/>
              </a:rPr>
              <a:t>Embedding after Phase II</a:t>
            </a:r>
            <a:endParaRPr sz="3000">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Without-label: qualitative results</a:t>
            </a:r>
            <a:endParaRPr sz="4400" dirty="0"/>
          </a:p>
        </p:txBody>
      </p:sp>
      <p:sp>
        <p:nvSpPr>
          <p:cNvPr id="552" name="Google Shape;552;p37"/>
          <p:cNvSpPr txBox="1"/>
          <p:nvPr/>
        </p:nvSpPr>
        <p:spPr>
          <a:xfrm>
            <a:off x="915663" y="5489813"/>
            <a:ext cx="54090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mn-lt"/>
              </a:rPr>
              <a:t>Embedding of the full dataset</a:t>
            </a:r>
            <a:endParaRPr sz="3000" dirty="0">
              <a:latin typeface="+mn-lt"/>
            </a:endParaRPr>
          </a:p>
        </p:txBody>
      </p:sp>
      <p:sp>
        <p:nvSpPr>
          <p:cNvPr id="553" name="Google Shape;553;p37"/>
          <p:cNvSpPr txBox="1"/>
          <p:nvPr/>
        </p:nvSpPr>
        <p:spPr>
          <a:xfrm>
            <a:off x="6863613" y="5489813"/>
            <a:ext cx="46797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mn-lt"/>
              </a:rPr>
              <a:t>Recreation Activities</a:t>
            </a:r>
            <a:endParaRPr sz="3000">
              <a:latin typeface="+mn-lt"/>
            </a:endParaRPr>
          </a:p>
        </p:txBody>
      </p:sp>
      <p:pic>
        <p:nvPicPr>
          <p:cNvPr id="554" name="Google Shape;554;p37"/>
          <p:cNvPicPr preferRelativeResize="0"/>
          <p:nvPr/>
        </p:nvPicPr>
        <p:blipFill>
          <a:blip r:embed="rId3">
            <a:alphaModFix/>
          </a:blip>
          <a:stretch>
            <a:fillRect/>
          </a:stretch>
        </p:blipFill>
        <p:spPr>
          <a:xfrm>
            <a:off x="748513" y="2096875"/>
            <a:ext cx="5347487" cy="3240536"/>
          </a:xfrm>
          <a:prstGeom prst="rect">
            <a:avLst/>
          </a:prstGeom>
          <a:noFill/>
          <a:ln>
            <a:noFill/>
          </a:ln>
        </p:spPr>
      </p:pic>
      <p:pic>
        <p:nvPicPr>
          <p:cNvPr id="555" name="Google Shape;555;p37"/>
          <p:cNvPicPr preferRelativeResize="0"/>
          <p:nvPr/>
        </p:nvPicPr>
        <p:blipFill>
          <a:blip r:embed="rId4">
            <a:alphaModFix/>
          </a:blip>
          <a:stretch>
            <a:fillRect/>
          </a:stretch>
        </p:blipFill>
        <p:spPr>
          <a:xfrm>
            <a:off x="6312102" y="2096875"/>
            <a:ext cx="5408910" cy="32405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DETECT Extension: context learning</a:t>
            </a:r>
            <a:endParaRPr sz="4400" dirty="0"/>
          </a:p>
        </p:txBody>
      </p:sp>
      <p:sp>
        <p:nvSpPr>
          <p:cNvPr id="587" name="Google Shape;587;p41"/>
          <p:cNvSpPr txBox="1">
            <a:spLocks noGrp="1"/>
          </p:cNvSpPr>
          <p:nvPr>
            <p:ph idx="1"/>
          </p:nvPr>
        </p:nvSpPr>
        <p:spPr>
          <a:xfrm>
            <a:off x="609475" y="1604525"/>
            <a:ext cx="10786200" cy="4094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What if we don’t have a gazetteer for the area, e.g., boat trajectories?</a:t>
            </a:r>
            <a:endParaRPr sz="2400" dirty="0">
              <a:solidFill>
                <a:schemeClr val="dk1"/>
              </a:solidFill>
              <a:ea typeface="Merriweather"/>
              <a:cs typeface="Merriweather"/>
              <a:sym typeface="Merriweather"/>
            </a:endParaRPr>
          </a:p>
          <a:p>
            <a:pPr marL="457200" marR="0" lvl="0" indent="-381000" algn="l" rtl="0">
              <a:lnSpc>
                <a:spcPct val="100000"/>
              </a:lnSpc>
              <a:spcBef>
                <a:spcPts val="1000"/>
              </a:spcBef>
              <a:spcAft>
                <a:spcPts val="0"/>
              </a:spcAft>
              <a:buClr>
                <a:schemeClr val="dk1"/>
              </a:buClr>
              <a:buSzPts val="2400"/>
              <a:buFont typeface="Merriweather"/>
              <a:buChar char="●"/>
            </a:pPr>
            <a:r>
              <a:rPr lang="en-US" sz="2400" dirty="0">
                <a:solidFill>
                  <a:schemeClr val="dk1"/>
                </a:solidFill>
                <a:ea typeface="Merriweather"/>
                <a:cs typeface="Merriweather"/>
                <a:sym typeface="Merriweather"/>
              </a:rPr>
              <a:t>Idea: Learn the context from trajectories. </a:t>
            </a:r>
            <a:r>
              <a:rPr lang="en-US" sz="2400" b="1" dirty="0">
                <a:solidFill>
                  <a:srgbClr val="666666"/>
                </a:solidFill>
                <a:ea typeface="Merriweather"/>
                <a:cs typeface="Merriweather"/>
                <a:sym typeface="Merriweather"/>
              </a:rPr>
              <a:t>[ECML 20]</a:t>
            </a:r>
            <a:endParaRPr sz="2400" b="1" dirty="0">
              <a:solidFill>
                <a:srgbClr val="666666"/>
              </a:solidFill>
              <a:ea typeface="Merriweather"/>
              <a:cs typeface="Merriweather"/>
              <a:sym typeface="Merriweather"/>
            </a:endParaRPr>
          </a:p>
          <a:p>
            <a:pPr marL="1371600" marR="0" lvl="0" indent="457200" algn="l" rtl="0">
              <a:lnSpc>
                <a:spcPct val="100000"/>
              </a:lnSpc>
              <a:spcBef>
                <a:spcPts val="1000"/>
              </a:spcBef>
              <a:spcAft>
                <a:spcPts val="1000"/>
              </a:spcAft>
              <a:buNone/>
            </a:pPr>
            <a:endParaRPr sz="2400" dirty="0">
              <a:solidFill>
                <a:schemeClr val="dk1"/>
              </a:solidFill>
              <a:ea typeface="Merriweather"/>
              <a:cs typeface="Merriweather"/>
              <a:sym typeface="Merriweather"/>
            </a:endParaRPr>
          </a:p>
        </p:txBody>
      </p:sp>
      <p:pic>
        <p:nvPicPr>
          <p:cNvPr id="588" name="Google Shape;588;p41"/>
          <p:cNvPicPr preferRelativeResize="0"/>
          <p:nvPr/>
        </p:nvPicPr>
        <p:blipFill rotWithShape="1">
          <a:blip r:embed="rId3">
            <a:alphaModFix/>
          </a:blip>
          <a:srcRect t="14193" b="45101"/>
          <a:stretch/>
        </p:blipFill>
        <p:spPr>
          <a:xfrm>
            <a:off x="1339026" y="3039124"/>
            <a:ext cx="3585675" cy="2214351"/>
          </a:xfrm>
          <a:prstGeom prst="rect">
            <a:avLst/>
          </a:prstGeom>
          <a:noFill/>
          <a:ln>
            <a:noFill/>
          </a:ln>
        </p:spPr>
      </p:pic>
      <p:grpSp>
        <p:nvGrpSpPr>
          <p:cNvPr id="589" name="Google Shape;589;p41"/>
          <p:cNvGrpSpPr/>
          <p:nvPr/>
        </p:nvGrpSpPr>
        <p:grpSpPr>
          <a:xfrm>
            <a:off x="6334016" y="3871128"/>
            <a:ext cx="4463616" cy="1142925"/>
            <a:chOff x="5898200" y="2525548"/>
            <a:chExt cx="5858533" cy="1638367"/>
          </a:xfrm>
        </p:grpSpPr>
        <p:pic>
          <p:nvPicPr>
            <p:cNvPr id="590" name="Google Shape;590;p41"/>
            <p:cNvPicPr preferRelativeResize="0"/>
            <p:nvPr/>
          </p:nvPicPr>
          <p:blipFill>
            <a:blip r:embed="rId4">
              <a:alphaModFix/>
            </a:blip>
            <a:stretch>
              <a:fillRect/>
            </a:stretch>
          </p:blipFill>
          <p:spPr>
            <a:xfrm>
              <a:off x="5898200" y="3024831"/>
              <a:ext cx="788966" cy="717967"/>
            </a:xfrm>
            <a:prstGeom prst="rect">
              <a:avLst/>
            </a:prstGeom>
            <a:noFill/>
            <a:ln>
              <a:noFill/>
            </a:ln>
          </p:spPr>
        </p:pic>
        <p:pic>
          <p:nvPicPr>
            <p:cNvPr id="591" name="Google Shape;591;p41"/>
            <p:cNvPicPr preferRelativeResize="0"/>
            <p:nvPr/>
          </p:nvPicPr>
          <p:blipFill>
            <a:blip r:embed="rId5">
              <a:alphaModFix/>
            </a:blip>
            <a:stretch>
              <a:fillRect/>
            </a:stretch>
          </p:blipFill>
          <p:spPr>
            <a:xfrm>
              <a:off x="7069100" y="2525548"/>
              <a:ext cx="788966" cy="717967"/>
            </a:xfrm>
            <a:prstGeom prst="rect">
              <a:avLst/>
            </a:prstGeom>
            <a:noFill/>
            <a:ln>
              <a:noFill/>
            </a:ln>
          </p:spPr>
        </p:pic>
        <p:pic>
          <p:nvPicPr>
            <p:cNvPr id="592" name="Google Shape;592;p41"/>
            <p:cNvPicPr preferRelativeResize="0"/>
            <p:nvPr/>
          </p:nvPicPr>
          <p:blipFill>
            <a:blip r:embed="rId4">
              <a:alphaModFix/>
            </a:blip>
            <a:stretch>
              <a:fillRect/>
            </a:stretch>
          </p:blipFill>
          <p:spPr>
            <a:xfrm>
              <a:off x="8303267" y="3183098"/>
              <a:ext cx="788966" cy="717967"/>
            </a:xfrm>
            <a:prstGeom prst="rect">
              <a:avLst/>
            </a:prstGeom>
            <a:noFill/>
            <a:ln>
              <a:noFill/>
            </a:ln>
          </p:spPr>
        </p:pic>
        <p:pic>
          <p:nvPicPr>
            <p:cNvPr id="593" name="Google Shape;593;p41"/>
            <p:cNvPicPr preferRelativeResize="0"/>
            <p:nvPr/>
          </p:nvPicPr>
          <p:blipFill>
            <a:blip r:embed="rId4">
              <a:alphaModFix/>
            </a:blip>
            <a:stretch>
              <a:fillRect/>
            </a:stretch>
          </p:blipFill>
          <p:spPr>
            <a:xfrm>
              <a:off x="9454200" y="2853148"/>
              <a:ext cx="788966" cy="717967"/>
            </a:xfrm>
            <a:prstGeom prst="rect">
              <a:avLst/>
            </a:prstGeom>
            <a:noFill/>
            <a:ln>
              <a:noFill/>
            </a:ln>
          </p:spPr>
        </p:pic>
        <p:pic>
          <p:nvPicPr>
            <p:cNvPr id="594" name="Google Shape;594;p41"/>
            <p:cNvPicPr preferRelativeResize="0"/>
            <p:nvPr/>
          </p:nvPicPr>
          <p:blipFill>
            <a:blip r:embed="rId4">
              <a:alphaModFix/>
            </a:blip>
            <a:stretch>
              <a:fillRect/>
            </a:stretch>
          </p:blipFill>
          <p:spPr>
            <a:xfrm>
              <a:off x="10967767" y="3445948"/>
              <a:ext cx="788966" cy="717967"/>
            </a:xfrm>
            <a:prstGeom prst="rect">
              <a:avLst/>
            </a:prstGeom>
            <a:noFill/>
            <a:ln>
              <a:noFill/>
            </a:ln>
          </p:spPr>
        </p:pic>
        <p:cxnSp>
          <p:nvCxnSpPr>
            <p:cNvPr id="595" name="Google Shape;595;p41"/>
            <p:cNvCxnSpPr>
              <a:stCxn id="590" idx="3"/>
              <a:endCxn id="591" idx="1"/>
            </p:cNvCxnSpPr>
            <p:nvPr/>
          </p:nvCxnSpPr>
          <p:spPr>
            <a:xfrm rot="10800000" flipH="1">
              <a:off x="6687166" y="2884615"/>
              <a:ext cx="381900" cy="499200"/>
            </a:xfrm>
            <a:prstGeom prst="straightConnector1">
              <a:avLst/>
            </a:prstGeom>
            <a:noFill/>
            <a:ln w="38100" cap="flat" cmpd="sng">
              <a:solidFill>
                <a:srgbClr val="666666"/>
              </a:solidFill>
              <a:prstDash val="dash"/>
              <a:round/>
              <a:headEnd type="none" w="med" len="med"/>
              <a:tailEnd type="none" w="med" len="med"/>
            </a:ln>
          </p:spPr>
        </p:cxnSp>
        <p:cxnSp>
          <p:nvCxnSpPr>
            <p:cNvPr id="596" name="Google Shape;596;p41"/>
            <p:cNvCxnSpPr/>
            <p:nvPr/>
          </p:nvCxnSpPr>
          <p:spPr>
            <a:xfrm>
              <a:off x="7904450" y="2869983"/>
              <a:ext cx="398700" cy="356100"/>
            </a:xfrm>
            <a:prstGeom prst="straightConnector1">
              <a:avLst/>
            </a:prstGeom>
            <a:noFill/>
            <a:ln w="38100" cap="flat" cmpd="sng">
              <a:solidFill>
                <a:srgbClr val="666666"/>
              </a:solidFill>
              <a:prstDash val="dash"/>
              <a:round/>
              <a:headEnd type="none" w="med" len="med"/>
              <a:tailEnd type="none" w="med" len="med"/>
            </a:ln>
          </p:spPr>
        </p:cxnSp>
        <p:cxnSp>
          <p:nvCxnSpPr>
            <p:cNvPr id="597" name="Google Shape;597;p41"/>
            <p:cNvCxnSpPr>
              <a:stCxn id="592" idx="3"/>
              <a:endCxn id="593" idx="1"/>
            </p:cNvCxnSpPr>
            <p:nvPr/>
          </p:nvCxnSpPr>
          <p:spPr>
            <a:xfrm rot="10800000" flipH="1">
              <a:off x="9092233" y="3212081"/>
              <a:ext cx="362100" cy="330000"/>
            </a:xfrm>
            <a:prstGeom prst="straightConnector1">
              <a:avLst/>
            </a:prstGeom>
            <a:noFill/>
            <a:ln w="38100" cap="flat" cmpd="sng">
              <a:solidFill>
                <a:srgbClr val="666666"/>
              </a:solidFill>
              <a:prstDash val="dash"/>
              <a:round/>
              <a:headEnd type="none" w="med" len="med"/>
              <a:tailEnd type="none" w="med" len="med"/>
            </a:ln>
          </p:spPr>
        </p:cxnSp>
        <p:cxnSp>
          <p:nvCxnSpPr>
            <p:cNvPr id="598" name="Google Shape;598;p41"/>
            <p:cNvCxnSpPr>
              <a:stCxn id="593" idx="3"/>
              <a:endCxn id="594" idx="1"/>
            </p:cNvCxnSpPr>
            <p:nvPr/>
          </p:nvCxnSpPr>
          <p:spPr>
            <a:xfrm>
              <a:off x="10243166" y="3212131"/>
              <a:ext cx="724500" cy="592800"/>
            </a:xfrm>
            <a:prstGeom prst="straightConnector1">
              <a:avLst/>
            </a:prstGeom>
            <a:noFill/>
            <a:ln w="38100" cap="flat" cmpd="sng">
              <a:solidFill>
                <a:srgbClr val="666666"/>
              </a:solidFill>
              <a:prstDash val="dash"/>
              <a:round/>
              <a:headEnd type="none" w="med" len="med"/>
              <a:tailEnd type="none" w="med" len="med"/>
            </a:ln>
          </p:spPr>
        </p:cxnSp>
      </p:grpSp>
      <p:sp>
        <p:nvSpPr>
          <p:cNvPr id="599" name="Google Shape;599;p41"/>
          <p:cNvSpPr txBox="1"/>
          <p:nvPr/>
        </p:nvSpPr>
        <p:spPr>
          <a:xfrm>
            <a:off x="2034613" y="5351672"/>
            <a:ext cx="21945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Sequence of words</a:t>
            </a:r>
            <a:endParaRPr sz="2000" dirty="0">
              <a:latin typeface="+mn-lt"/>
            </a:endParaRPr>
          </a:p>
        </p:txBody>
      </p:sp>
      <p:sp>
        <p:nvSpPr>
          <p:cNvPr id="600" name="Google Shape;600;p41"/>
          <p:cNvSpPr txBox="1"/>
          <p:nvPr/>
        </p:nvSpPr>
        <p:spPr>
          <a:xfrm>
            <a:off x="7521028" y="5351672"/>
            <a:ext cx="26850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mn-lt"/>
              </a:rPr>
              <a:t>Sequence of locations</a:t>
            </a:r>
            <a:endParaRPr sz="2000">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Also, one-phase generative model</a:t>
            </a:r>
            <a:endParaRPr sz="4400" dirty="0"/>
          </a:p>
        </p:txBody>
      </p:sp>
      <p:sp>
        <p:nvSpPr>
          <p:cNvPr id="573" name="Google Shape;573;p40"/>
          <p:cNvSpPr txBox="1">
            <a:spLocks noGrp="1"/>
          </p:cNvSpPr>
          <p:nvPr>
            <p:ph idx="1"/>
          </p:nvPr>
        </p:nvSpPr>
        <p:spPr>
          <a:prstGeom prst="rect">
            <a:avLst/>
          </a:prstGeom>
        </p:spPr>
        <p:txBody>
          <a:bodyPr spcFirstLastPara="1" wrap="square" lIns="91425" tIns="91425" rIns="91425" bIns="91425" anchor="t" anchorCtr="0">
            <a:noAutofit/>
          </a:bodyPr>
          <a:lstStyle/>
          <a:p>
            <a:pPr>
              <a:buClr>
                <a:schemeClr val="dk1"/>
              </a:buClr>
              <a:buSzPts val="2400"/>
            </a:pPr>
            <a:r>
              <a:rPr lang="en-US" sz="2400" dirty="0"/>
              <a:t>Using a generative model to directly learn a cluster-aware hidden space rather than a 2-phase procedure</a:t>
            </a:r>
          </a:p>
          <a:p>
            <a:pPr>
              <a:buClr>
                <a:schemeClr val="dk1"/>
              </a:buClr>
              <a:buSzPts val="2400"/>
            </a:pPr>
            <a:r>
              <a:rPr lang="en-US" sz="2400" dirty="0">
                <a:solidFill>
                  <a:schemeClr val="dk1"/>
                </a:solidFill>
                <a:ea typeface="Merriweather"/>
                <a:cs typeface="Merriweather"/>
                <a:sym typeface="Merriweather"/>
              </a:rPr>
              <a:t>Can also be used for synthetic trajectory creation and anomaly detection</a:t>
            </a:r>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a:buClr>
                <a:schemeClr val="dk1"/>
              </a:buClr>
              <a:buSzPts val="2400"/>
            </a:pPr>
            <a:endParaRPr lang="en-US" sz="2400" dirty="0"/>
          </a:p>
          <a:p>
            <a:pPr marL="0" indent="0">
              <a:buClr>
                <a:schemeClr val="dk1"/>
              </a:buClr>
              <a:buSzPts val="2400"/>
              <a:buNone/>
            </a:pPr>
            <a:endParaRPr lang="en-US" sz="2400" dirty="0"/>
          </a:p>
          <a:p>
            <a:pPr marL="419100" indent="-342900">
              <a:buClr>
                <a:schemeClr val="dk1"/>
              </a:buClr>
              <a:buSzPts val="2400"/>
            </a:pPr>
            <a:endParaRPr lang="en-US" sz="2400" dirty="0"/>
          </a:p>
        </p:txBody>
      </p:sp>
      <p:pic>
        <p:nvPicPr>
          <p:cNvPr id="574" name="Google Shape;574;p40"/>
          <p:cNvPicPr preferRelativeResize="0"/>
          <p:nvPr/>
        </p:nvPicPr>
        <p:blipFill>
          <a:blip r:embed="rId3">
            <a:alphaModFix/>
          </a:blip>
          <a:stretch>
            <a:fillRect/>
          </a:stretch>
        </p:blipFill>
        <p:spPr>
          <a:xfrm>
            <a:off x="1145773" y="3482409"/>
            <a:ext cx="3509350" cy="2342875"/>
          </a:xfrm>
          <a:prstGeom prst="rect">
            <a:avLst/>
          </a:prstGeom>
          <a:noFill/>
          <a:ln>
            <a:noFill/>
          </a:ln>
        </p:spPr>
      </p:pic>
      <p:pic>
        <p:nvPicPr>
          <p:cNvPr id="575" name="Google Shape;575;p40"/>
          <p:cNvPicPr preferRelativeResize="0"/>
          <p:nvPr/>
        </p:nvPicPr>
        <p:blipFill>
          <a:blip r:embed="rId4">
            <a:alphaModFix/>
          </a:blip>
          <a:stretch>
            <a:fillRect/>
          </a:stretch>
        </p:blipFill>
        <p:spPr>
          <a:xfrm>
            <a:off x="5103993" y="5025983"/>
            <a:ext cx="6703026" cy="749950"/>
          </a:xfrm>
          <a:prstGeom prst="rect">
            <a:avLst/>
          </a:prstGeom>
          <a:noFill/>
          <a:ln>
            <a:noFill/>
          </a:ln>
        </p:spPr>
      </p:pic>
      <p:sp>
        <p:nvSpPr>
          <p:cNvPr id="576" name="Google Shape;576;p40"/>
          <p:cNvSpPr txBox="1"/>
          <p:nvPr/>
        </p:nvSpPr>
        <p:spPr>
          <a:xfrm>
            <a:off x="1410398" y="5808283"/>
            <a:ext cx="28083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Embedding by generative model</a:t>
            </a:r>
            <a:endParaRPr sz="1800" dirty="0">
              <a:latin typeface="+mn-lt"/>
            </a:endParaRPr>
          </a:p>
        </p:txBody>
      </p:sp>
      <p:sp>
        <p:nvSpPr>
          <p:cNvPr id="577" name="Google Shape;577;p40"/>
          <p:cNvSpPr txBox="1"/>
          <p:nvPr/>
        </p:nvSpPr>
        <p:spPr>
          <a:xfrm>
            <a:off x="6141748" y="57759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Interpolation between two augmented trajectories</a:t>
            </a:r>
            <a:endParaRPr sz="1800">
              <a:latin typeface="+mn-lt"/>
            </a:endParaRPr>
          </a:p>
        </p:txBody>
      </p:sp>
      <p:pic>
        <p:nvPicPr>
          <p:cNvPr id="578" name="Google Shape;578;p40"/>
          <p:cNvPicPr preferRelativeResize="0"/>
          <p:nvPr/>
        </p:nvPicPr>
        <p:blipFill rotWithShape="1">
          <a:blip r:embed="rId5">
            <a:alphaModFix/>
          </a:blip>
          <a:srcRect l="52651" t="9609" r="2447" b="35664"/>
          <a:stretch/>
        </p:blipFill>
        <p:spPr>
          <a:xfrm>
            <a:off x="9197097" y="3429000"/>
            <a:ext cx="1810651" cy="1200708"/>
          </a:xfrm>
          <a:prstGeom prst="rect">
            <a:avLst/>
          </a:prstGeom>
          <a:noFill/>
          <a:ln>
            <a:noFill/>
          </a:ln>
        </p:spPr>
      </p:pic>
      <p:sp>
        <p:nvSpPr>
          <p:cNvPr id="579" name="Google Shape;579;p40"/>
          <p:cNvSpPr/>
          <p:nvPr/>
        </p:nvSpPr>
        <p:spPr>
          <a:xfrm>
            <a:off x="8398248" y="3676861"/>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580" name="Google Shape;580;p40"/>
          <p:cNvPicPr preferRelativeResize="0"/>
          <p:nvPr/>
        </p:nvPicPr>
        <p:blipFill rotWithShape="1">
          <a:blip r:embed="rId6">
            <a:alphaModFix/>
          </a:blip>
          <a:srcRect l="17996" t="77516" r="15350"/>
          <a:stretch/>
        </p:blipFill>
        <p:spPr>
          <a:xfrm>
            <a:off x="5568622" y="3548746"/>
            <a:ext cx="2413284" cy="808825"/>
          </a:xfrm>
          <a:prstGeom prst="rect">
            <a:avLst/>
          </a:prstGeom>
          <a:noFill/>
          <a:ln>
            <a:noFill/>
          </a:ln>
        </p:spPr>
      </p:pic>
      <p:sp>
        <p:nvSpPr>
          <p:cNvPr id="581" name="Google Shape;581;p40"/>
          <p:cNvSpPr txBox="1"/>
          <p:nvPr/>
        </p:nvSpPr>
        <p:spPr>
          <a:xfrm>
            <a:off x="6141748" y="4480533"/>
            <a:ext cx="44985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rPr>
              <a:t>Directly learns a cluster-aware hidden space</a:t>
            </a:r>
            <a:endParaRPr sz="180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7" name="Google Shape;77;p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Motivation</a:t>
            </a:r>
            <a:endParaRPr sz="4400" dirty="0">
              <a:ea typeface="Calibri"/>
              <a:cs typeface="Calibri"/>
              <a:sym typeface="Calibri"/>
            </a:endParaRPr>
          </a:p>
        </p:txBody>
      </p:sp>
      <p:sp>
        <p:nvSpPr>
          <p:cNvPr id="86" name="Google Shape;86;p15"/>
          <p:cNvSpPr txBox="1">
            <a:spLocks noGrp="1"/>
          </p:cNvSpPr>
          <p:nvPr>
            <p:ph type="subTitle" idx="4294967295"/>
          </p:nvPr>
        </p:nvSpPr>
        <p:spPr>
          <a:xfrm>
            <a:off x="8959189" y="628459"/>
            <a:ext cx="3459162" cy="4451350"/>
          </a:xfrm>
          <a:prstGeom prst="rect">
            <a:avLst/>
          </a:prstGeom>
        </p:spPr>
        <p:txBody>
          <a:bodyPr spcFirstLastPara="1" wrap="square" lIns="91425" tIns="91425" rIns="91425" bIns="91425" anchor="t" anchorCtr="0">
            <a:noAutofit/>
          </a:bodyPr>
          <a:lstStyle/>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COVID 19 </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User Profiling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Recommendations</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Ads targeting</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Insurance</a:t>
            </a:r>
            <a:endParaRPr sz="2600" dirty="0">
              <a:solidFill>
                <a:srgbClr val="666666"/>
              </a:solidFill>
              <a:ea typeface="Roboto Slab"/>
              <a:cs typeface="Roboto Slab"/>
              <a:sym typeface="Roboto Slab"/>
            </a:endParaRPr>
          </a:p>
          <a:p>
            <a:pPr marL="0" lvl="0" indent="0" algn="l" rtl="0">
              <a:lnSpc>
                <a:spcPct val="210000"/>
              </a:lnSpc>
              <a:spcBef>
                <a:spcPts val="0"/>
              </a:spcBef>
              <a:spcAft>
                <a:spcPts val="0"/>
              </a:spcAft>
              <a:buNone/>
            </a:pPr>
            <a:r>
              <a:rPr lang="en-US" sz="2600" dirty="0">
                <a:solidFill>
                  <a:srgbClr val="666666"/>
                </a:solidFill>
                <a:ea typeface="Roboto Slab"/>
                <a:cs typeface="Roboto Slab"/>
                <a:sym typeface="Roboto Slab"/>
              </a:rPr>
              <a:t>Threats Detection</a:t>
            </a:r>
            <a:endParaRPr sz="2600" dirty="0">
              <a:solidFill>
                <a:srgbClr val="666666"/>
              </a:solidFill>
              <a:ea typeface="Roboto Slab"/>
              <a:cs typeface="Roboto Slab"/>
              <a:sym typeface="Roboto Slab"/>
            </a:endParaRPr>
          </a:p>
        </p:txBody>
      </p:sp>
      <p:sp>
        <p:nvSpPr>
          <p:cNvPr id="80" name="Google Shape;80;p15"/>
          <p:cNvSpPr txBox="1"/>
          <p:nvPr/>
        </p:nvSpPr>
        <p:spPr>
          <a:xfrm>
            <a:off x="4406889" y="5159309"/>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grpSp>
        <p:nvGrpSpPr>
          <p:cNvPr id="81" name="Google Shape;81;p15"/>
          <p:cNvGrpSpPr/>
          <p:nvPr/>
        </p:nvGrpSpPr>
        <p:grpSpPr>
          <a:xfrm>
            <a:off x="4350900" y="1737481"/>
            <a:ext cx="3035400" cy="2994600"/>
            <a:chOff x="4655700" y="1476225"/>
            <a:chExt cx="3035400" cy="2994600"/>
          </a:xfrm>
        </p:grpSpPr>
        <p:sp>
          <p:nvSpPr>
            <p:cNvPr id="82" name="Google Shape;82;p15"/>
            <p:cNvSpPr/>
            <p:nvPr/>
          </p:nvSpPr>
          <p:spPr>
            <a:xfrm>
              <a:off x="4655700" y="1476225"/>
              <a:ext cx="3035400" cy="2994600"/>
            </a:xfrm>
            <a:prstGeom prst="ellipse">
              <a:avLst/>
            </a:prstGeom>
            <a:solidFill>
              <a:srgbClr val="EFEFEF"/>
            </a:solidFill>
            <a:ln w="762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3" name="Google Shape;83;p15"/>
            <p:cNvPicPr preferRelativeResize="0"/>
            <p:nvPr/>
          </p:nvPicPr>
          <p:blipFill>
            <a:blip r:embed="rId3">
              <a:alphaModFix/>
            </a:blip>
            <a:stretch>
              <a:fillRect/>
            </a:stretch>
          </p:blipFill>
          <p:spPr>
            <a:xfrm>
              <a:off x="6080880" y="1822375"/>
              <a:ext cx="1422670" cy="1411485"/>
            </a:xfrm>
            <a:prstGeom prst="rect">
              <a:avLst/>
            </a:prstGeom>
            <a:noFill/>
            <a:ln>
              <a:noFill/>
            </a:ln>
          </p:spPr>
        </p:pic>
        <p:pic>
          <p:nvPicPr>
            <p:cNvPr id="84" name="Google Shape;84;p15"/>
            <p:cNvPicPr preferRelativeResize="0"/>
            <p:nvPr/>
          </p:nvPicPr>
          <p:blipFill>
            <a:blip r:embed="rId4">
              <a:alphaModFix/>
            </a:blip>
            <a:stretch>
              <a:fillRect/>
            </a:stretch>
          </p:blipFill>
          <p:spPr>
            <a:xfrm>
              <a:off x="4711689" y="2508441"/>
              <a:ext cx="1152060" cy="1143000"/>
            </a:xfrm>
            <a:prstGeom prst="rect">
              <a:avLst/>
            </a:prstGeom>
            <a:noFill/>
            <a:ln>
              <a:noFill/>
            </a:ln>
          </p:spPr>
        </p:pic>
        <p:pic>
          <p:nvPicPr>
            <p:cNvPr id="85" name="Google Shape;85;p15"/>
            <p:cNvPicPr preferRelativeResize="0"/>
            <p:nvPr/>
          </p:nvPicPr>
          <p:blipFill>
            <a:blip r:embed="rId5">
              <a:alphaModFix/>
            </a:blip>
            <a:stretch>
              <a:fillRect/>
            </a:stretch>
          </p:blipFill>
          <p:spPr>
            <a:xfrm>
              <a:off x="4834400" y="1538700"/>
              <a:ext cx="1590125" cy="1590125"/>
            </a:xfrm>
            <a:prstGeom prst="rect">
              <a:avLst/>
            </a:prstGeom>
            <a:noFill/>
            <a:ln>
              <a:noFill/>
            </a:ln>
          </p:spPr>
        </p:pic>
      </p:grpSp>
      <p:sp>
        <p:nvSpPr>
          <p:cNvPr id="88" name="Google Shape;88;p15"/>
          <p:cNvSpPr/>
          <p:nvPr/>
        </p:nvSpPr>
        <p:spPr>
          <a:xfrm>
            <a:off x="7576113" y="2754200"/>
            <a:ext cx="526200" cy="612900"/>
          </a:xfrm>
          <a:prstGeom prst="rightArrow">
            <a:avLst>
              <a:gd name="adj1" fmla="val 50000"/>
              <a:gd name="adj2" fmla="val 50000"/>
            </a:avLst>
          </a:prstGeom>
          <a:solidFill>
            <a:srgbClr val="EA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89" name="Google Shape;89;p15"/>
          <p:cNvGrpSpPr/>
          <p:nvPr/>
        </p:nvGrpSpPr>
        <p:grpSpPr>
          <a:xfrm>
            <a:off x="8130900" y="1722475"/>
            <a:ext cx="906877" cy="4064650"/>
            <a:chOff x="8130900" y="1341475"/>
            <a:chExt cx="906877" cy="4064650"/>
          </a:xfrm>
        </p:grpSpPr>
        <p:pic>
          <p:nvPicPr>
            <p:cNvPr id="90" name="Google Shape;90;p15"/>
            <p:cNvPicPr preferRelativeResize="0"/>
            <p:nvPr/>
          </p:nvPicPr>
          <p:blipFill>
            <a:blip r:embed="rId6">
              <a:alphaModFix/>
            </a:blip>
            <a:stretch>
              <a:fillRect/>
            </a:stretch>
          </p:blipFill>
          <p:spPr>
            <a:xfrm>
              <a:off x="8272050" y="1341475"/>
              <a:ext cx="613025" cy="613025"/>
            </a:xfrm>
            <a:prstGeom prst="rect">
              <a:avLst/>
            </a:prstGeom>
            <a:noFill/>
            <a:ln>
              <a:noFill/>
            </a:ln>
          </p:spPr>
        </p:pic>
        <p:pic>
          <p:nvPicPr>
            <p:cNvPr id="91" name="Google Shape;91;p15"/>
            <p:cNvPicPr preferRelativeResize="0"/>
            <p:nvPr/>
          </p:nvPicPr>
          <p:blipFill>
            <a:blip r:embed="rId7">
              <a:alphaModFix/>
            </a:blip>
            <a:stretch>
              <a:fillRect/>
            </a:stretch>
          </p:blipFill>
          <p:spPr>
            <a:xfrm>
              <a:off x="8268700" y="2170844"/>
              <a:ext cx="526200" cy="604580"/>
            </a:xfrm>
            <a:prstGeom prst="rect">
              <a:avLst/>
            </a:prstGeom>
            <a:noFill/>
            <a:ln>
              <a:noFill/>
            </a:ln>
          </p:spPr>
        </p:pic>
        <p:pic>
          <p:nvPicPr>
            <p:cNvPr id="92" name="Google Shape;92;p15"/>
            <p:cNvPicPr preferRelativeResize="0"/>
            <p:nvPr/>
          </p:nvPicPr>
          <p:blipFill>
            <a:blip r:embed="rId8">
              <a:alphaModFix/>
            </a:blip>
            <a:stretch>
              <a:fillRect/>
            </a:stretch>
          </p:blipFill>
          <p:spPr>
            <a:xfrm>
              <a:off x="8130900" y="2991763"/>
              <a:ext cx="906877" cy="604575"/>
            </a:xfrm>
            <a:prstGeom prst="rect">
              <a:avLst/>
            </a:prstGeom>
            <a:noFill/>
            <a:ln>
              <a:noFill/>
            </a:ln>
          </p:spPr>
        </p:pic>
        <p:pic>
          <p:nvPicPr>
            <p:cNvPr id="93" name="Google Shape;93;p15"/>
            <p:cNvPicPr preferRelativeResize="0"/>
            <p:nvPr/>
          </p:nvPicPr>
          <p:blipFill>
            <a:blip r:embed="rId9">
              <a:alphaModFix/>
            </a:blip>
            <a:stretch>
              <a:fillRect/>
            </a:stretch>
          </p:blipFill>
          <p:spPr>
            <a:xfrm>
              <a:off x="8277825" y="3872412"/>
              <a:ext cx="613025" cy="613054"/>
            </a:xfrm>
            <a:prstGeom prst="rect">
              <a:avLst/>
            </a:prstGeom>
            <a:noFill/>
            <a:ln>
              <a:noFill/>
            </a:ln>
          </p:spPr>
        </p:pic>
        <p:pic>
          <p:nvPicPr>
            <p:cNvPr id="94" name="Google Shape;94;p15"/>
            <p:cNvPicPr preferRelativeResize="0"/>
            <p:nvPr/>
          </p:nvPicPr>
          <p:blipFill>
            <a:blip r:embed="rId10">
              <a:alphaModFix/>
            </a:blip>
            <a:stretch>
              <a:fillRect/>
            </a:stretch>
          </p:blipFill>
          <p:spPr>
            <a:xfrm>
              <a:off x="8192313" y="4633625"/>
              <a:ext cx="772500" cy="772500"/>
            </a:xfrm>
            <a:prstGeom prst="rect">
              <a:avLst/>
            </a:prstGeom>
            <a:noFill/>
            <a:ln>
              <a:noFill/>
            </a:ln>
          </p:spPr>
        </p:pic>
      </p:grpSp>
      <p:pic>
        <p:nvPicPr>
          <p:cNvPr id="96" name="Google Shape;96;p15"/>
          <p:cNvPicPr preferRelativeResize="0"/>
          <p:nvPr/>
        </p:nvPicPr>
        <p:blipFill>
          <a:blip r:embed="rId11">
            <a:alphaModFix/>
          </a:blip>
          <a:stretch>
            <a:fillRect/>
          </a:stretch>
        </p:blipFill>
        <p:spPr>
          <a:xfrm>
            <a:off x="8277888" y="879775"/>
            <a:ext cx="612900" cy="612900"/>
          </a:xfrm>
          <a:prstGeom prst="rect">
            <a:avLst/>
          </a:prstGeom>
          <a:noFill/>
          <a:ln>
            <a:noFill/>
          </a:ln>
        </p:spPr>
      </p:pic>
      <p:pic>
        <p:nvPicPr>
          <p:cNvPr id="97" name="Google Shape;97;p15"/>
          <p:cNvPicPr preferRelativeResize="0"/>
          <p:nvPr/>
        </p:nvPicPr>
        <p:blipFill>
          <a:blip r:embed="rId12">
            <a:alphaModFix/>
          </a:blip>
          <a:stretch>
            <a:fillRect/>
          </a:stretch>
        </p:blipFill>
        <p:spPr>
          <a:xfrm>
            <a:off x="4746585" y="3091668"/>
            <a:ext cx="2542509" cy="1799050"/>
          </a:xfrm>
          <a:prstGeom prst="rect">
            <a:avLst/>
          </a:prstGeom>
          <a:noFill/>
          <a:ln>
            <a:noFill/>
          </a:ln>
        </p:spPr>
      </p:pic>
      <p:sp>
        <p:nvSpPr>
          <p:cNvPr id="28" name="Google Shape;117;p16">
            <a:extLst>
              <a:ext uri="{FF2B5EF4-FFF2-40B4-BE49-F238E27FC236}">
                <a16:creationId xmlns:a16="http://schemas.microsoft.com/office/drawing/2014/main" id="{EE2A1CAF-F406-BD4F-98EA-9762C7C11B71}"/>
              </a:ext>
            </a:extLst>
          </p:cNvPr>
          <p:cNvSpPr txBox="1"/>
          <p:nvPr/>
        </p:nvSpPr>
        <p:spPr>
          <a:xfrm>
            <a:off x="210694" y="2207308"/>
            <a:ext cx="3921671" cy="2972382"/>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dirty="0">
                <a:latin typeface="+mn-lt"/>
              </a:rPr>
              <a:t>Mobility behavior</a:t>
            </a:r>
            <a:r>
              <a:rPr lang="en-US" sz="2800" dirty="0">
                <a:latin typeface="+mn-lt"/>
              </a:rPr>
              <a:t>: </a:t>
            </a:r>
          </a:p>
          <a:p>
            <a:pPr marL="0" lvl="0" indent="0" algn="l" rtl="0">
              <a:spcBef>
                <a:spcPts val="0"/>
              </a:spcBef>
              <a:spcAft>
                <a:spcPts val="0"/>
              </a:spcAft>
              <a:buClr>
                <a:schemeClr val="dk1"/>
              </a:buClr>
              <a:buSzPts val="1100"/>
              <a:buFont typeface="Arial"/>
              <a:buNone/>
            </a:pPr>
            <a:r>
              <a:rPr lang="en-US" sz="2800" dirty="0">
                <a:latin typeface="+mn-lt"/>
              </a:rPr>
              <a:t>travel activity describing a user’s movements, e.g., work commute, shopping, school commute, dining</a:t>
            </a:r>
            <a:endParaRPr sz="2800" dirty="0">
              <a:latin typeface="+mn-lt"/>
            </a:endParaRPr>
          </a:p>
          <a:p>
            <a:pPr marL="0" lvl="0" indent="0" algn="l" rtl="0">
              <a:spcBef>
                <a:spcPts val="0"/>
              </a:spcBef>
              <a:spcAft>
                <a:spcPts val="0"/>
              </a:spcAft>
              <a:buClr>
                <a:schemeClr val="dk1"/>
              </a:buClr>
              <a:buSzPts val="1100"/>
              <a:buFont typeface="Arial"/>
              <a:buNone/>
            </a:pPr>
            <a:endParaRPr sz="2800" dirty="0">
              <a:latin typeface="+mn-lt"/>
            </a:endParaRPr>
          </a:p>
          <a:p>
            <a:pPr marL="0" lvl="0" indent="0" algn="l" rtl="0">
              <a:spcBef>
                <a:spcPts val="0"/>
              </a:spcBef>
              <a:spcAft>
                <a:spcPts val="0"/>
              </a:spcAft>
              <a:buNone/>
            </a:pPr>
            <a:endParaRPr sz="2800"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8ACC-AE4A-7240-B2D0-BB5ADD99C277}"/>
              </a:ext>
            </a:extLst>
          </p:cNvPr>
          <p:cNvSpPr>
            <a:spLocks noGrp="1"/>
          </p:cNvSpPr>
          <p:nvPr>
            <p:ph type="title"/>
          </p:nvPr>
        </p:nvSpPr>
        <p:spPr/>
        <p:txBody>
          <a:bodyPr/>
          <a:lstStyle/>
          <a:p>
            <a:r>
              <a:rPr lang="en-US" dirty="0">
                <a:solidFill>
                  <a:schemeClr val="dk1"/>
                </a:solidFill>
                <a:ea typeface="Calibri"/>
                <a:cs typeface="Calibri"/>
                <a:sym typeface="Calibri"/>
              </a:rPr>
              <a:t>Future Work: </a:t>
            </a:r>
            <a:r>
              <a:rPr lang="en-US" dirty="0" err="1">
                <a:solidFill>
                  <a:schemeClr val="dk1"/>
                </a:solidFill>
                <a:ea typeface="Calibri"/>
                <a:cs typeface="Calibri"/>
                <a:sym typeface="Calibri"/>
              </a:rPr>
              <a:t>Explainability</a:t>
            </a:r>
            <a:endParaRPr lang="en-US" dirty="0"/>
          </a:p>
        </p:txBody>
      </p:sp>
      <p:sp>
        <p:nvSpPr>
          <p:cNvPr id="3" name="Content Placeholder 2">
            <a:extLst>
              <a:ext uri="{FF2B5EF4-FFF2-40B4-BE49-F238E27FC236}">
                <a16:creationId xmlns:a16="http://schemas.microsoft.com/office/drawing/2014/main" id="{F5BD65EB-CFFC-7940-8A6D-21751B8C403C}"/>
              </a:ext>
            </a:extLst>
          </p:cNvPr>
          <p:cNvSpPr>
            <a:spLocks noGrp="1"/>
          </p:cNvSpPr>
          <p:nvPr>
            <p:ph idx="1"/>
          </p:nvPr>
        </p:nvSpPr>
        <p:spPr/>
        <p:txBody>
          <a:bodyPr/>
          <a:lstStyle/>
          <a:p>
            <a:r>
              <a:rPr lang="en-US" dirty="0"/>
              <a:t>How to generate meaningful (explainable) embeddings to explain the clustering results</a:t>
            </a:r>
          </a:p>
          <a:p>
            <a:pPr lvl="1"/>
            <a:r>
              <a:rPr lang="en-US" dirty="0"/>
              <a:t>provide semantic meanings of individual clusters</a:t>
            </a:r>
          </a:p>
          <a:p>
            <a:pPr lvl="1"/>
            <a:r>
              <a:rPr lang="en-US" dirty="0"/>
              <a:t>understand outlier trajectories</a:t>
            </a:r>
          </a:p>
          <a:p>
            <a:pPr lvl="1"/>
            <a:endParaRPr lang="en-US" dirty="0"/>
          </a:p>
        </p:txBody>
      </p:sp>
      <p:sp>
        <p:nvSpPr>
          <p:cNvPr id="4" name="Slide Number Placeholder 3">
            <a:extLst>
              <a:ext uri="{FF2B5EF4-FFF2-40B4-BE49-F238E27FC236}">
                <a16:creationId xmlns:a16="http://schemas.microsoft.com/office/drawing/2014/main" id="{C2F87565-18C0-4B40-BE10-317890C84DF9}"/>
              </a:ext>
            </a:extLst>
          </p:cNvPr>
          <p:cNvSpPr>
            <a:spLocks noGrp="1"/>
          </p:cNvSpPr>
          <p:nvPr>
            <p:ph type="sldNum" sz="quarter" idx="12"/>
          </p:nvPr>
        </p:nvSpPr>
        <p:spPr/>
        <p:txBody>
          <a:bodyPr/>
          <a:lstStyle/>
          <a:p>
            <a:fld id="{F5A137E7-F180-D043-87BE-208C74AB267C}" type="slidenum">
              <a:rPr lang="en-US" smtClean="0">
                <a:latin typeface="+mn-lt"/>
              </a:rPr>
              <a:pPr/>
              <a:t>30</a:t>
            </a:fld>
            <a:endParaRPr lang="en-US">
              <a:latin typeface="+mn-lt"/>
            </a:endParaRPr>
          </a:p>
        </p:txBody>
      </p:sp>
      <p:pic>
        <p:nvPicPr>
          <p:cNvPr id="5" name="Google Shape;574;p40">
            <a:extLst>
              <a:ext uri="{FF2B5EF4-FFF2-40B4-BE49-F238E27FC236}">
                <a16:creationId xmlns:a16="http://schemas.microsoft.com/office/drawing/2014/main" id="{85E80FF3-125C-434D-8C77-334778258A4A}"/>
              </a:ext>
            </a:extLst>
          </p:cNvPr>
          <p:cNvPicPr preferRelativeResize="0"/>
          <p:nvPr/>
        </p:nvPicPr>
        <p:blipFill>
          <a:blip r:embed="rId2">
            <a:alphaModFix/>
          </a:blip>
          <a:stretch>
            <a:fillRect/>
          </a:stretch>
        </p:blipFill>
        <p:spPr>
          <a:xfrm>
            <a:off x="4341325" y="3557787"/>
            <a:ext cx="3509350" cy="2342875"/>
          </a:xfrm>
          <a:prstGeom prst="rect">
            <a:avLst/>
          </a:prstGeom>
          <a:noFill/>
          <a:ln>
            <a:noFill/>
          </a:ln>
        </p:spPr>
      </p:pic>
      <p:pic>
        <p:nvPicPr>
          <p:cNvPr id="6" name="Google Shape;578;p40">
            <a:extLst>
              <a:ext uri="{FF2B5EF4-FFF2-40B4-BE49-F238E27FC236}">
                <a16:creationId xmlns:a16="http://schemas.microsoft.com/office/drawing/2014/main" id="{8B33CA0C-EC6E-E541-844C-0EDF62A21227}"/>
              </a:ext>
            </a:extLst>
          </p:cNvPr>
          <p:cNvPicPr preferRelativeResize="0"/>
          <p:nvPr/>
        </p:nvPicPr>
        <p:blipFill rotWithShape="1">
          <a:blip r:embed="rId3">
            <a:alphaModFix/>
          </a:blip>
          <a:srcRect l="52651" t="9609" r="2447" b="35664"/>
          <a:stretch/>
        </p:blipFill>
        <p:spPr>
          <a:xfrm>
            <a:off x="9248611" y="4128870"/>
            <a:ext cx="1810651" cy="1200708"/>
          </a:xfrm>
          <a:prstGeom prst="rect">
            <a:avLst/>
          </a:prstGeom>
          <a:noFill/>
          <a:ln>
            <a:noFill/>
          </a:ln>
        </p:spPr>
      </p:pic>
      <p:sp>
        <p:nvSpPr>
          <p:cNvPr id="7" name="Google Shape;579;p40">
            <a:extLst>
              <a:ext uri="{FF2B5EF4-FFF2-40B4-BE49-F238E27FC236}">
                <a16:creationId xmlns:a16="http://schemas.microsoft.com/office/drawing/2014/main" id="{88049346-2459-B04E-9DD8-B6C4B3FB2DF6}"/>
              </a:ext>
            </a:extLst>
          </p:cNvPr>
          <p:cNvSpPr/>
          <p:nvPr/>
        </p:nvSpPr>
        <p:spPr>
          <a:xfrm>
            <a:off x="8320293" y="4452925"/>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8" name="Google Shape;580;p40">
            <a:extLst>
              <a:ext uri="{FF2B5EF4-FFF2-40B4-BE49-F238E27FC236}">
                <a16:creationId xmlns:a16="http://schemas.microsoft.com/office/drawing/2014/main" id="{977C3975-0E35-CC48-910B-4EE8137EAEC2}"/>
              </a:ext>
            </a:extLst>
          </p:cNvPr>
          <p:cNvPicPr preferRelativeResize="0"/>
          <p:nvPr/>
        </p:nvPicPr>
        <p:blipFill rotWithShape="1">
          <a:blip r:embed="rId4">
            <a:alphaModFix/>
          </a:blip>
          <a:srcRect l="17996" t="77516" r="15350"/>
          <a:stretch/>
        </p:blipFill>
        <p:spPr>
          <a:xfrm>
            <a:off x="660063" y="4393971"/>
            <a:ext cx="2413284" cy="808825"/>
          </a:xfrm>
          <a:prstGeom prst="rect">
            <a:avLst/>
          </a:prstGeom>
          <a:noFill/>
          <a:ln>
            <a:noFill/>
          </a:ln>
        </p:spPr>
      </p:pic>
      <p:sp>
        <p:nvSpPr>
          <p:cNvPr id="9" name="Google Shape;579;p40">
            <a:extLst>
              <a:ext uri="{FF2B5EF4-FFF2-40B4-BE49-F238E27FC236}">
                <a16:creationId xmlns:a16="http://schemas.microsoft.com/office/drawing/2014/main" id="{722E90F0-BBCC-EF4D-9236-5799F2C905B1}"/>
              </a:ext>
            </a:extLst>
          </p:cNvPr>
          <p:cNvSpPr/>
          <p:nvPr/>
        </p:nvSpPr>
        <p:spPr>
          <a:xfrm>
            <a:off x="3514578" y="4452924"/>
            <a:ext cx="458700" cy="552600"/>
          </a:xfrm>
          <a:prstGeom prst="rightArrow">
            <a:avLst>
              <a:gd name="adj1" fmla="val 50000"/>
              <a:gd name="adj2" fmla="val 50000"/>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extLst>
      <p:ext uri="{BB962C8B-B14F-4D97-AF65-F5344CB8AC3E}">
        <p14:creationId xmlns:p14="http://schemas.microsoft.com/office/powerpoint/2010/main" val="300168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2"/>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t>References</a:t>
            </a:r>
            <a:endParaRPr sz="4400" dirty="0"/>
          </a:p>
        </p:txBody>
      </p:sp>
      <p:sp>
        <p:nvSpPr>
          <p:cNvPr id="2" name="Content Placeholder 1">
            <a:extLst>
              <a:ext uri="{FF2B5EF4-FFF2-40B4-BE49-F238E27FC236}">
                <a16:creationId xmlns:a16="http://schemas.microsoft.com/office/drawing/2014/main" id="{46C6F1C3-9E3B-E84E-BD55-D52D276FF699}"/>
              </a:ext>
            </a:extLst>
          </p:cNvPr>
          <p:cNvSpPr>
            <a:spLocks noGrp="1"/>
          </p:cNvSpPr>
          <p:nvPr>
            <p:ph idx="1"/>
          </p:nvPr>
        </p:nvSpPr>
        <p:spPr/>
        <p:txBody>
          <a:bodyPr>
            <a:noAutofit/>
          </a:bodyPr>
          <a:lstStyle/>
          <a:p>
            <a:pPr marL="0" lvl="0" indent="0">
              <a:spcBef>
                <a:spcPts val="0"/>
              </a:spcBef>
              <a:buNone/>
            </a:pPr>
            <a:r>
              <a:rPr lang="en-US" sz="2000" b="1" dirty="0"/>
              <a:t>[</a:t>
            </a:r>
            <a:r>
              <a:rPr lang="en-US" sz="2000" b="1" dirty="0" err="1"/>
              <a:t>BigData</a:t>
            </a:r>
            <a:r>
              <a:rPr lang="en-US" sz="2000" b="1" dirty="0"/>
              <a:t> 19] Yue M</a:t>
            </a:r>
            <a:r>
              <a:rPr lang="en-US" sz="2000" dirty="0"/>
              <a:t>, Li Y, Yang H, Ahuja R, </a:t>
            </a:r>
            <a:r>
              <a:rPr lang="en-US" sz="2000" b="1" dirty="0"/>
              <a:t>Chiang YY</a:t>
            </a:r>
            <a:r>
              <a:rPr lang="en-US" sz="2000" dirty="0"/>
              <a:t>, </a:t>
            </a:r>
            <a:r>
              <a:rPr lang="en-US" sz="2000" b="1" dirty="0"/>
              <a:t>Shahabi C</a:t>
            </a:r>
            <a:r>
              <a:rPr lang="en-US" sz="2000" dirty="0"/>
              <a:t>. DETECT: Deep Trajectory Clustering for Mobility-Behavior Analysis. In Big Data 2019.</a:t>
            </a:r>
          </a:p>
          <a:p>
            <a:pPr marL="0" lvl="0" indent="0">
              <a:spcBef>
                <a:spcPts val="0"/>
              </a:spcBef>
              <a:buNone/>
            </a:pPr>
            <a:r>
              <a:rPr lang="en-US" sz="2000" b="1" dirty="0"/>
              <a:t>[ECML 20] Yue M</a:t>
            </a:r>
            <a:r>
              <a:rPr lang="en-US" sz="2000" dirty="0"/>
              <a:t>, Sun T, Wu F, Wu L, Xu Y, </a:t>
            </a:r>
            <a:r>
              <a:rPr lang="en-US" sz="2000" b="1" dirty="0"/>
              <a:t>Shahabi C</a:t>
            </a:r>
            <a:r>
              <a:rPr lang="en-US" sz="2000" dirty="0"/>
              <a:t>, Learning a Contextual and Topological Representation of Areas-of-Interest for On-Demand Delivery Application, ECML-PKDD 2020 </a:t>
            </a:r>
          </a:p>
          <a:p>
            <a:pPr marL="0" lvl="0" indent="0">
              <a:spcBef>
                <a:spcPts val="0"/>
              </a:spcBef>
              <a:buNone/>
            </a:pPr>
            <a:r>
              <a:rPr lang="en-US" sz="2000" dirty="0"/>
              <a:t>[ITS 16] </a:t>
            </a:r>
            <a:r>
              <a:rPr lang="en-US" sz="2000" dirty="0" err="1"/>
              <a:t>Besse</a:t>
            </a:r>
            <a:r>
              <a:rPr lang="en-US" sz="2000" dirty="0"/>
              <a:t>, Philippe C., et al. "Review and perspective for distance-based clustering of vehicle trajectories." IEEE Transactions on Intelligent Transportation Systems 17.11 (2016): 3306-3317.</a:t>
            </a:r>
          </a:p>
          <a:p>
            <a:pPr marL="0" lvl="0" indent="0">
              <a:spcBef>
                <a:spcPts val="0"/>
              </a:spcBef>
              <a:buNone/>
            </a:pPr>
            <a:r>
              <a:rPr lang="en-US" sz="2000" dirty="0"/>
              <a:t>[AIR 17] Yuan, Guan, et al. "A review of moving object trajectory clustering algorithms." Artificial Intelligence Review 47.1 (2017): 123-144.</a:t>
            </a:r>
          </a:p>
          <a:p>
            <a:pPr marL="0" lvl="0" indent="0">
              <a:spcBef>
                <a:spcPts val="0"/>
              </a:spcBef>
              <a:buNone/>
            </a:pPr>
            <a:r>
              <a:rPr lang="en-US" sz="2000" dirty="0"/>
              <a:t>[ICDM 14] </a:t>
            </a:r>
            <a:r>
              <a:rPr lang="en-US" sz="2000" dirty="0" err="1"/>
              <a:t>Petitjean</a:t>
            </a:r>
            <a:r>
              <a:rPr lang="en-US" sz="2000" dirty="0"/>
              <a:t>, François, et al. "Dynamic time warping averaging of time series allows faster and more accurate classification." 2014 IEEE international conference on data mining. IEEE, 2014.</a:t>
            </a:r>
          </a:p>
          <a:p>
            <a:pPr marL="0" lvl="0" indent="0">
              <a:spcBef>
                <a:spcPts val="0"/>
              </a:spcBef>
              <a:buNone/>
            </a:pPr>
            <a:r>
              <a:rPr lang="en-US" sz="2000" dirty="0"/>
              <a:t>[CVPR 09] Morris, Brendan, and Mohan Trivedi. "Learning trajectory patterns by clustering: Experimental studies and comparative evaluation." 2009 IEEE Conference on Computer Vision and Pattern Recognition. IEEE, 2009.</a:t>
            </a:r>
          </a:p>
          <a:p>
            <a:pPr marL="0" lvl="0" indent="0">
              <a:spcBef>
                <a:spcPts val="0"/>
              </a:spcBef>
              <a:buNone/>
            </a:pPr>
            <a:r>
              <a:rPr lang="en-US" sz="2000" dirty="0"/>
              <a:t>[</a:t>
            </a:r>
            <a:r>
              <a:rPr lang="en-US" sz="2000" dirty="0">
                <a:solidFill>
                  <a:schemeClr val="dk1"/>
                </a:solidFill>
              </a:rPr>
              <a:t>SIGSPATIAL 08</a:t>
            </a:r>
            <a:r>
              <a:rPr lang="en-US" sz="2000" dirty="0"/>
              <a:t>] Li, </a:t>
            </a:r>
            <a:r>
              <a:rPr lang="en-US" sz="2000" dirty="0" err="1"/>
              <a:t>Quannan</a:t>
            </a:r>
            <a:r>
              <a:rPr lang="en-US" sz="2000" dirty="0"/>
              <a:t>, et al. "Mining user similarity based on location history." Proceedings of the 16th ACM SIGSPATIAL international conference on Advances in geographic information systems. ACM, 2008.</a:t>
            </a:r>
          </a:p>
          <a:p>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2808-C01F-2941-9326-7EADEAED3184}"/>
              </a:ext>
            </a:extLst>
          </p:cNvPr>
          <p:cNvSpPr>
            <a:spLocks noGrp="1"/>
          </p:cNvSpPr>
          <p:nvPr>
            <p:ph type="title"/>
          </p:nvPr>
        </p:nvSpPr>
        <p:spPr/>
        <p:txBody>
          <a:bodyPr/>
          <a:lstStyle/>
          <a:p>
            <a:r>
              <a:rPr lang="en-US" dirty="0">
                <a:latin typeface="+mn-lt"/>
              </a:rPr>
              <a:t>Acknowledgements</a:t>
            </a:r>
          </a:p>
        </p:txBody>
      </p:sp>
      <p:sp>
        <p:nvSpPr>
          <p:cNvPr id="3" name="Content Placeholder 2">
            <a:extLst>
              <a:ext uri="{FF2B5EF4-FFF2-40B4-BE49-F238E27FC236}">
                <a16:creationId xmlns:a16="http://schemas.microsoft.com/office/drawing/2014/main" id="{D0468F61-47FA-354F-8CF2-D708639A43E1}"/>
              </a:ext>
            </a:extLst>
          </p:cNvPr>
          <p:cNvSpPr>
            <a:spLocks noGrp="1"/>
          </p:cNvSpPr>
          <p:nvPr>
            <p:ph idx="1"/>
          </p:nvPr>
        </p:nvSpPr>
        <p:spPr/>
        <p:txBody>
          <a:bodyPr>
            <a:normAutofit/>
          </a:bodyPr>
          <a:lstStyle/>
          <a:p>
            <a:r>
              <a:rPr lang="en-US" sz="2000" dirty="0">
                <a:latin typeface="+mn-lt"/>
              </a:rPr>
              <a:t>Gil, Yolanda (Ed.) Introduction to Computational Thinking and Data Science.  Available from </a:t>
            </a:r>
            <a:r>
              <a:rPr lang="en-US" sz="2000" dirty="0">
                <a:latin typeface="+mn-lt"/>
                <a:hlinkClick r:id="rId3"/>
              </a:rPr>
              <a:t>http://www.datascience4all.org</a:t>
            </a:r>
            <a:endParaRPr lang="en-US" sz="2000" dirty="0">
              <a:latin typeface="+mn-lt"/>
            </a:endParaRPr>
          </a:p>
          <a:p>
            <a:pPr marL="0" indent="0">
              <a:buNone/>
            </a:pPr>
            <a:endParaRPr lang="en-US" sz="2000" b="1" dirty="0">
              <a:solidFill>
                <a:srgbClr val="000000"/>
              </a:solidFill>
            </a:endParaRPr>
          </a:p>
          <a:p>
            <a:endParaRPr lang="en-US" sz="2000" dirty="0">
              <a:latin typeface="+mn-lt"/>
            </a:endParaRPr>
          </a:p>
          <a:p>
            <a:endParaRPr lang="en-US" sz="2000" dirty="0">
              <a:latin typeface="+mn-lt"/>
            </a:endParaRPr>
          </a:p>
          <a:p>
            <a:endParaRPr lang="en-US" sz="2000" dirty="0">
              <a:latin typeface="+mn-lt"/>
            </a:endParaRPr>
          </a:p>
          <a:p>
            <a:endParaRPr lang="en-US" sz="2000" dirty="0">
              <a:latin typeface="+mn-lt"/>
            </a:endParaRPr>
          </a:p>
        </p:txBody>
      </p:sp>
      <p:sp>
        <p:nvSpPr>
          <p:cNvPr id="4" name="Slide Number Placeholder 3">
            <a:extLst>
              <a:ext uri="{FF2B5EF4-FFF2-40B4-BE49-F238E27FC236}">
                <a16:creationId xmlns:a16="http://schemas.microsoft.com/office/drawing/2014/main" id="{AFE5CAB0-3A18-504B-8F49-F2C2CA375A24}"/>
              </a:ext>
            </a:extLst>
          </p:cNvPr>
          <p:cNvSpPr>
            <a:spLocks noGrp="1"/>
          </p:cNvSpPr>
          <p:nvPr>
            <p:ph type="sldNum" sz="quarter" idx="12"/>
          </p:nvPr>
        </p:nvSpPr>
        <p:spPr/>
        <p:txBody>
          <a:bodyPr/>
          <a:lstStyle/>
          <a:p>
            <a:fld id="{F5A137E7-F180-D043-87BE-208C74AB267C}" type="slidenum">
              <a:rPr lang="en-US" smtClean="0">
                <a:latin typeface="+mn-lt"/>
              </a:rPr>
              <a:pPr/>
              <a:t>32</a:t>
            </a:fld>
            <a:endParaRPr lang="en-US">
              <a:latin typeface="+mn-lt"/>
            </a:endParaRPr>
          </a:p>
        </p:txBody>
      </p:sp>
    </p:spTree>
    <p:extLst>
      <p:ext uri="{BB962C8B-B14F-4D97-AF65-F5344CB8AC3E}">
        <p14:creationId xmlns:p14="http://schemas.microsoft.com/office/powerpoint/2010/main" val="266632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62577" y="271526"/>
            <a:ext cx="7539407" cy="1020152"/>
          </a:xfrm>
          <a:noFill/>
        </p:spPr>
        <p:txBody>
          <a:bodyPr>
            <a:normAutofit fontScale="90000"/>
          </a:bodyPr>
          <a:lstStyle/>
          <a:p>
            <a:r>
              <a:rPr lang="en-US" sz="3600" b="1" dirty="0">
                <a:latin typeface="+mn-lt"/>
              </a:rPr>
              <a:t>These materials are released under a CC-BY License </a:t>
            </a:r>
          </a:p>
        </p:txBody>
      </p:sp>
      <p:sp>
        <p:nvSpPr>
          <p:cNvPr id="8" name="Content Placeholder 7"/>
          <p:cNvSpPr>
            <a:spLocks noGrp="1"/>
          </p:cNvSpPr>
          <p:nvPr>
            <p:ph idx="1"/>
          </p:nvPr>
        </p:nvSpPr>
        <p:spPr>
          <a:xfrm>
            <a:off x="1807269" y="1583233"/>
            <a:ext cx="7539407" cy="2682705"/>
          </a:xfrm>
        </p:spPr>
        <p:txBody>
          <a:bodyPr>
            <a:noAutofit/>
          </a:bodyPr>
          <a:lstStyle/>
          <a:p>
            <a:pPr marL="0" indent="0">
              <a:spcBef>
                <a:spcPts val="300"/>
              </a:spcBef>
              <a:buNone/>
            </a:pPr>
            <a:r>
              <a:rPr lang="en-US" sz="1400" u="sng" dirty="0">
                <a:latin typeface="+mn-lt"/>
              </a:rPr>
              <a:t>You are free to:</a:t>
            </a:r>
          </a:p>
          <a:p>
            <a:pPr marL="349250" lvl="1" indent="0">
              <a:spcBef>
                <a:spcPts val="300"/>
              </a:spcBef>
              <a:buNone/>
            </a:pPr>
            <a:r>
              <a:rPr lang="en-US" sz="1400" b="1" dirty="0">
                <a:latin typeface="+mn-lt"/>
              </a:rPr>
              <a:t>Share</a:t>
            </a:r>
            <a:r>
              <a:rPr lang="en-US" sz="1400" dirty="0">
                <a:latin typeface="+mn-lt"/>
              </a:rPr>
              <a:t> — copy and redistribute the material in any medium or format</a:t>
            </a:r>
          </a:p>
          <a:p>
            <a:pPr marL="349250" lvl="1" indent="0">
              <a:spcBef>
                <a:spcPts val="300"/>
              </a:spcBef>
              <a:buNone/>
            </a:pPr>
            <a:r>
              <a:rPr lang="en-US" sz="1400" b="1" dirty="0">
                <a:latin typeface="+mn-lt"/>
              </a:rPr>
              <a:t>Adapt</a:t>
            </a:r>
            <a:r>
              <a:rPr lang="en-US" sz="1400" dirty="0">
                <a:latin typeface="+mn-lt"/>
              </a:rPr>
              <a:t> — remix, transform, and build upon the material</a:t>
            </a:r>
          </a:p>
          <a:p>
            <a:pPr marL="0" indent="0">
              <a:spcBef>
                <a:spcPts val="300"/>
              </a:spcBef>
              <a:buNone/>
            </a:pPr>
            <a:r>
              <a:rPr lang="en-US" sz="1400" dirty="0">
                <a:latin typeface="+mn-lt"/>
              </a:rPr>
              <a:t>for any purpose, even commercially.</a:t>
            </a:r>
          </a:p>
          <a:p>
            <a:pPr marL="0" indent="0">
              <a:spcBef>
                <a:spcPts val="300"/>
              </a:spcBef>
              <a:buNone/>
            </a:pPr>
            <a:endParaRPr lang="en-US" sz="800" dirty="0">
              <a:latin typeface="+mn-lt"/>
            </a:endParaRPr>
          </a:p>
          <a:p>
            <a:pPr marL="0" indent="0">
              <a:spcBef>
                <a:spcPts val="300"/>
              </a:spcBef>
              <a:buNone/>
            </a:pPr>
            <a:r>
              <a:rPr lang="en-US" sz="1400" dirty="0">
                <a:latin typeface="+mn-lt"/>
              </a:rPr>
              <a:t>The licensor cannot revoke these freedoms as long as you follow the license terms.</a:t>
            </a:r>
          </a:p>
          <a:p>
            <a:pPr marL="0" indent="0">
              <a:spcBef>
                <a:spcPts val="300"/>
              </a:spcBef>
              <a:buNone/>
            </a:pPr>
            <a:endParaRPr lang="en-US" sz="800" dirty="0">
              <a:latin typeface="+mn-lt"/>
            </a:endParaRPr>
          </a:p>
          <a:p>
            <a:pPr marL="0" indent="0">
              <a:spcBef>
                <a:spcPts val="300"/>
              </a:spcBef>
              <a:buNone/>
            </a:pPr>
            <a:r>
              <a:rPr lang="en-US" sz="1400" u="sng" dirty="0">
                <a:latin typeface="+mn-lt"/>
              </a:rPr>
              <a:t>Under the following terms:</a:t>
            </a:r>
          </a:p>
          <a:p>
            <a:pPr marL="0" indent="0">
              <a:spcBef>
                <a:spcPts val="300"/>
              </a:spcBef>
              <a:buNone/>
            </a:pPr>
            <a:r>
              <a:rPr lang="en-US" sz="1400" dirty="0">
                <a:latin typeface="+mn-lt"/>
              </a:rPr>
              <a:t>      </a:t>
            </a:r>
            <a:r>
              <a:rPr lang="en-US" sz="1400" b="1" dirty="0">
                <a:latin typeface="+mn-lt"/>
              </a:rPr>
              <a:t>Attribution</a:t>
            </a:r>
            <a:r>
              <a:rPr lang="en-US" sz="1400" dirty="0">
                <a:latin typeface="+mn-lt"/>
              </a:rPr>
              <a:t> — You must give appropriate credit, provide a link to the license, </a:t>
            </a:r>
          </a:p>
          <a:p>
            <a:pPr marL="0" indent="0">
              <a:spcBef>
                <a:spcPts val="300"/>
              </a:spcBef>
              <a:buNone/>
            </a:pPr>
            <a:r>
              <a:rPr lang="en-US" sz="1400" dirty="0">
                <a:latin typeface="+mn-lt"/>
              </a:rPr>
              <a:t>      and indicate if changes were made. You may do so in any reasonable manner,</a:t>
            </a:r>
          </a:p>
          <a:p>
            <a:pPr marL="0" indent="0">
              <a:spcBef>
                <a:spcPts val="300"/>
              </a:spcBef>
              <a:buNone/>
            </a:pPr>
            <a:r>
              <a:rPr lang="en-US" sz="1400" dirty="0">
                <a:latin typeface="+mn-lt"/>
              </a:rPr>
              <a:t>      but not in any way that suggests the licensor endorses you or your use.</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0119" y="203010"/>
            <a:ext cx="2893728" cy="1020152"/>
          </a:xfrm>
          <a:prstGeom prst="rect">
            <a:avLst/>
          </a:prstGeom>
        </p:spPr>
      </p:pic>
      <p:sp>
        <p:nvSpPr>
          <p:cNvPr id="11" name="TextBox 10"/>
          <p:cNvSpPr txBox="1"/>
          <p:nvPr/>
        </p:nvSpPr>
        <p:spPr>
          <a:xfrm>
            <a:off x="600262" y="1270061"/>
            <a:ext cx="3212053" cy="261610"/>
          </a:xfrm>
          <a:prstGeom prst="rect">
            <a:avLst/>
          </a:prstGeom>
          <a:noFill/>
        </p:spPr>
        <p:txBody>
          <a:bodyPr wrap="square" rtlCol="0">
            <a:spAutoFit/>
          </a:bodyPr>
          <a:lstStyle/>
          <a:p>
            <a:r>
              <a:rPr lang="en-US" sz="1100" b="1" dirty="0"/>
              <a:t>https://</a:t>
            </a:r>
            <a:r>
              <a:rPr lang="en-US" sz="1100" b="1" dirty="0" err="1"/>
              <a:t>creativecommons.org</a:t>
            </a:r>
            <a:r>
              <a:rPr lang="en-US" sz="1100" b="1" dirty="0"/>
              <a:t>/licenses/by/2.0/</a:t>
            </a:r>
          </a:p>
        </p:txBody>
      </p:sp>
      <p:sp>
        <p:nvSpPr>
          <p:cNvPr id="12" name="TextBox 11"/>
          <p:cNvSpPr txBox="1"/>
          <p:nvPr/>
        </p:nvSpPr>
        <p:spPr>
          <a:xfrm>
            <a:off x="1814874" y="4265938"/>
            <a:ext cx="8939788" cy="646331"/>
          </a:xfrm>
          <a:prstGeom prst="rect">
            <a:avLst/>
          </a:prstGeom>
          <a:noFill/>
          <a:ln w="57150" cmpd="sng">
            <a:solidFill>
              <a:schemeClr val="bg2">
                <a:lumMod val="25000"/>
              </a:schemeClr>
            </a:solidFill>
          </a:ln>
        </p:spPr>
        <p:txBody>
          <a:bodyPr wrap="square" rtlCol="0">
            <a:spAutoFit/>
          </a:bodyPr>
          <a:lstStyle/>
          <a:p>
            <a:r>
              <a:rPr lang="en-US" b="1" dirty="0"/>
              <a:t>Please credit as: Chiang, Yao-Yi Introduction to Spatial Artificial Intelligence.  Available from https://</a:t>
            </a:r>
            <a:r>
              <a:rPr lang="en-US" b="1" dirty="0" err="1"/>
              <a:t>yaoyichi.github.io</a:t>
            </a:r>
            <a:r>
              <a:rPr lang="en-US" b="1" dirty="0"/>
              <a:t>/spatial-</a:t>
            </a:r>
            <a:r>
              <a:rPr lang="en-US" b="1" dirty="0" err="1"/>
              <a:t>ai.html</a:t>
            </a:r>
            <a:endParaRPr lang="en-US" b="1" dirty="0"/>
          </a:p>
        </p:txBody>
      </p:sp>
      <p:sp>
        <p:nvSpPr>
          <p:cNvPr id="13" name="TextBox 12"/>
          <p:cNvSpPr txBox="1"/>
          <p:nvPr/>
        </p:nvSpPr>
        <p:spPr>
          <a:xfrm>
            <a:off x="1814874" y="5164412"/>
            <a:ext cx="8939788" cy="646331"/>
          </a:xfrm>
          <a:prstGeom prst="rect">
            <a:avLst/>
          </a:prstGeom>
          <a:noFill/>
          <a:ln w="57150" cmpd="sng">
            <a:solidFill>
              <a:schemeClr val="bg2">
                <a:lumMod val="25000"/>
              </a:schemeClr>
            </a:solidFill>
          </a:ln>
        </p:spPr>
        <p:txBody>
          <a:bodyPr wrap="square" rtlCol="0">
            <a:spAutoFit/>
          </a:bodyPr>
          <a:lstStyle/>
          <a:p>
            <a:r>
              <a:rPr lang="en-US" b="1" dirty="0"/>
              <a:t>If you use an individual slide, please place the following at the bottom: “Credit: https://</a:t>
            </a:r>
            <a:r>
              <a:rPr lang="en-US" b="1" dirty="0" err="1"/>
              <a:t>yaoyichi.github.io</a:t>
            </a:r>
            <a:r>
              <a:rPr lang="en-US" b="1" dirty="0"/>
              <a:t>/spatial-</a:t>
            </a:r>
            <a:r>
              <a:rPr lang="en-US" b="1" dirty="0" err="1"/>
              <a:t>ai.html</a:t>
            </a:r>
            <a:endParaRPr lang="en-US" b="1" dirty="0"/>
          </a:p>
        </p:txBody>
      </p:sp>
      <p:sp>
        <p:nvSpPr>
          <p:cNvPr id="14" name="TextBox 13"/>
          <p:cNvSpPr txBox="1"/>
          <p:nvPr/>
        </p:nvSpPr>
        <p:spPr>
          <a:xfrm>
            <a:off x="1814873" y="6030573"/>
            <a:ext cx="8939788" cy="369332"/>
          </a:xfrm>
          <a:prstGeom prst="rect">
            <a:avLst/>
          </a:prstGeom>
          <a:noFill/>
          <a:ln w="57150" cmpd="sng">
            <a:solidFill>
              <a:schemeClr val="bg2">
                <a:lumMod val="25000"/>
              </a:schemeClr>
            </a:solidFill>
          </a:ln>
        </p:spPr>
        <p:txBody>
          <a:bodyPr wrap="square" rtlCol="0">
            <a:spAutoFit/>
          </a:bodyPr>
          <a:lstStyle/>
          <a:p>
            <a:r>
              <a:rPr lang="en-US" b="1" dirty="0"/>
              <a:t>We welcome your feedback and contributions.</a:t>
            </a:r>
          </a:p>
        </p:txBody>
      </p:sp>
      <p:sp>
        <p:nvSpPr>
          <p:cNvPr id="15" name="Content Placeholder 7"/>
          <p:cNvSpPr txBox="1">
            <a:spLocks/>
          </p:cNvSpPr>
          <p:nvPr/>
        </p:nvSpPr>
        <p:spPr>
          <a:xfrm>
            <a:off x="8281290" y="1803592"/>
            <a:ext cx="1911117" cy="1885871"/>
          </a:xfrm>
          <a:prstGeom prst="rect">
            <a:avLst/>
          </a:prstGeom>
          <a:ln>
            <a:solidFill>
              <a:schemeClr val="accent1">
                <a:lumMod val="50000"/>
              </a:schemeClr>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spcBef>
                <a:spcPts val="300"/>
              </a:spcBef>
              <a:buNone/>
            </a:pPr>
            <a:r>
              <a:rPr lang="en-US" sz="1600" i="1" dirty="0">
                <a:solidFill>
                  <a:schemeClr val="tx1"/>
                </a:solidFill>
              </a:rPr>
              <a:t>Artwork taken from other sources is acknowledged where it appears.</a:t>
            </a:r>
          </a:p>
          <a:p>
            <a:pPr marL="0" indent="0">
              <a:spcBef>
                <a:spcPts val="300"/>
              </a:spcBef>
              <a:buNone/>
            </a:pPr>
            <a:r>
              <a:rPr lang="en-US" sz="1600" i="1" dirty="0">
                <a:solidFill>
                  <a:schemeClr val="tx1"/>
                </a:solidFill>
              </a:rPr>
              <a:t>Artwork that is not acknowledged is by the author.</a:t>
            </a:r>
          </a:p>
        </p:txBody>
      </p:sp>
      <p:sp>
        <p:nvSpPr>
          <p:cNvPr id="2" name="Rectangle 1">
            <a:extLst>
              <a:ext uri="{FF2B5EF4-FFF2-40B4-BE49-F238E27FC236}">
                <a16:creationId xmlns:a16="http://schemas.microsoft.com/office/drawing/2014/main" id="{12F72850-ACA9-594C-A0E4-92A74C8E7EBF}"/>
              </a:ext>
            </a:extLst>
          </p:cNvPr>
          <p:cNvSpPr/>
          <p:nvPr/>
        </p:nvSpPr>
        <p:spPr>
          <a:xfrm>
            <a:off x="0" y="6611779"/>
            <a:ext cx="2279791" cy="246221"/>
          </a:xfrm>
          <a:prstGeom prst="rect">
            <a:avLst/>
          </a:prstGeom>
        </p:spPr>
        <p:txBody>
          <a:bodyPr wrap="none">
            <a:spAutoFit/>
          </a:bodyPr>
          <a:lstStyle/>
          <a:p>
            <a:r>
              <a:rPr lang="en-US" sz="1000" dirty="0"/>
              <a:t>Credit: http://www.datascience4all.org/</a:t>
            </a:r>
          </a:p>
        </p:txBody>
      </p:sp>
    </p:spTree>
    <p:extLst>
      <p:ext uri="{BB962C8B-B14F-4D97-AF65-F5344CB8AC3E}">
        <p14:creationId xmlns:p14="http://schemas.microsoft.com/office/powerpoint/2010/main" val="101619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ea typeface="Calibri"/>
                <a:cs typeface="Calibri"/>
                <a:sym typeface="Calibri"/>
              </a:rPr>
              <a:t>Idea</a:t>
            </a:r>
            <a:endParaRPr sz="4400" dirty="0">
              <a:ea typeface="Calibri"/>
              <a:cs typeface="Calibri"/>
              <a:sym typeface="Calibri"/>
            </a:endParaRPr>
          </a:p>
        </p:txBody>
      </p:sp>
      <p:sp>
        <p:nvSpPr>
          <p:cNvPr id="104" name="Google Shape;104;p16"/>
          <p:cNvSpPr/>
          <p:nvPr/>
        </p:nvSpPr>
        <p:spPr>
          <a:xfrm>
            <a:off x="7193830" y="3053427"/>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105" name="Google Shape;105;p16"/>
          <p:cNvPicPr preferRelativeResize="0"/>
          <p:nvPr/>
        </p:nvPicPr>
        <p:blipFill>
          <a:blip r:embed="rId3">
            <a:alphaModFix/>
          </a:blip>
          <a:stretch>
            <a:fillRect/>
          </a:stretch>
        </p:blipFill>
        <p:spPr>
          <a:xfrm>
            <a:off x="10287408" y="1793848"/>
            <a:ext cx="1343860" cy="1338430"/>
          </a:xfrm>
          <a:prstGeom prst="rect">
            <a:avLst/>
          </a:prstGeom>
          <a:noFill/>
          <a:ln>
            <a:noFill/>
          </a:ln>
        </p:spPr>
      </p:pic>
      <p:pic>
        <p:nvPicPr>
          <p:cNvPr id="106" name="Google Shape;106;p16"/>
          <p:cNvPicPr preferRelativeResize="0"/>
          <p:nvPr/>
        </p:nvPicPr>
        <p:blipFill>
          <a:blip r:embed="rId4">
            <a:alphaModFix/>
          </a:blip>
          <a:stretch>
            <a:fillRect/>
          </a:stretch>
        </p:blipFill>
        <p:spPr>
          <a:xfrm>
            <a:off x="8766806" y="1886615"/>
            <a:ext cx="1145985" cy="1141390"/>
          </a:xfrm>
          <a:prstGeom prst="rect">
            <a:avLst/>
          </a:prstGeom>
          <a:noFill/>
          <a:ln>
            <a:noFill/>
          </a:ln>
        </p:spPr>
      </p:pic>
      <p:pic>
        <p:nvPicPr>
          <p:cNvPr id="107" name="Google Shape;107;p16"/>
          <p:cNvPicPr preferRelativeResize="0"/>
          <p:nvPr/>
        </p:nvPicPr>
        <p:blipFill>
          <a:blip r:embed="rId5">
            <a:alphaModFix/>
          </a:blip>
          <a:stretch>
            <a:fillRect/>
          </a:stretch>
        </p:blipFill>
        <p:spPr>
          <a:xfrm>
            <a:off x="10226458" y="3159401"/>
            <a:ext cx="1545485" cy="1551434"/>
          </a:xfrm>
          <a:prstGeom prst="rect">
            <a:avLst/>
          </a:prstGeom>
          <a:noFill/>
          <a:ln>
            <a:noFill/>
          </a:ln>
        </p:spPr>
      </p:pic>
      <p:pic>
        <p:nvPicPr>
          <p:cNvPr id="108" name="Google Shape;108;p16"/>
          <p:cNvPicPr preferRelativeResize="0"/>
          <p:nvPr/>
        </p:nvPicPr>
        <p:blipFill>
          <a:blip r:embed="rId6">
            <a:alphaModFix/>
          </a:blip>
          <a:stretch>
            <a:fillRect/>
          </a:stretch>
        </p:blipFill>
        <p:spPr>
          <a:xfrm>
            <a:off x="8285053" y="3197894"/>
            <a:ext cx="2033705" cy="1444611"/>
          </a:xfrm>
          <a:prstGeom prst="rect">
            <a:avLst/>
          </a:prstGeom>
          <a:noFill/>
          <a:ln>
            <a:noFill/>
          </a:ln>
        </p:spPr>
      </p:pic>
      <p:cxnSp>
        <p:nvCxnSpPr>
          <p:cNvPr id="110" name="Google Shape;110;p16"/>
          <p:cNvCxnSpPr/>
          <p:nvPr/>
        </p:nvCxnSpPr>
        <p:spPr>
          <a:xfrm>
            <a:off x="8536079" y="3202782"/>
            <a:ext cx="3395400" cy="21000"/>
          </a:xfrm>
          <a:prstGeom prst="straightConnector1">
            <a:avLst/>
          </a:prstGeom>
          <a:noFill/>
          <a:ln w="19050" cap="flat" cmpd="sng">
            <a:solidFill>
              <a:srgbClr val="999999"/>
            </a:solidFill>
            <a:prstDash val="dash"/>
            <a:round/>
            <a:headEnd type="none" w="med" len="med"/>
            <a:tailEnd type="none" w="med" len="med"/>
          </a:ln>
        </p:spPr>
      </p:cxnSp>
      <p:cxnSp>
        <p:nvCxnSpPr>
          <p:cNvPr id="111" name="Google Shape;111;p16"/>
          <p:cNvCxnSpPr/>
          <p:nvPr/>
        </p:nvCxnSpPr>
        <p:spPr>
          <a:xfrm flipH="1">
            <a:off x="10160883" y="1690688"/>
            <a:ext cx="30000" cy="2859900"/>
          </a:xfrm>
          <a:prstGeom prst="straightConnector1">
            <a:avLst/>
          </a:prstGeom>
          <a:noFill/>
          <a:ln w="19050" cap="flat" cmpd="sng">
            <a:solidFill>
              <a:srgbClr val="999999"/>
            </a:solidFill>
            <a:prstDash val="dash"/>
            <a:round/>
            <a:headEnd type="none" w="med" len="med"/>
            <a:tailEnd type="none" w="med" len="med"/>
          </a:ln>
        </p:spPr>
      </p:cxnSp>
      <p:sp>
        <p:nvSpPr>
          <p:cNvPr id="112" name="Google Shape;112;p16"/>
          <p:cNvSpPr/>
          <p:nvPr/>
        </p:nvSpPr>
        <p:spPr>
          <a:xfrm>
            <a:off x="4022781" y="2031433"/>
            <a:ext cx="2135153" cy="801998"/>
          </a:xfrm>
          <a:custGeom>
            <a:avLst/>
            <a:gdLst/>
            <a:ahLst/>
            <a:cxnLst/>
            <a:rect l="l" t="t" r="r" b="b"/>
            <a:pathLst>
              <a:path w="106771" h="39970" extrusionOk="0">
                <a:moveTo>
                  <a:pt x="0" y="39970"/>
                </a:moveTo>
                <a:cubicBezTo>
                  <a:pt x="3742" y="38693"/>
                  <a:pt x="16426" y="36503"/>
                  <a:pt x="22449" y="32305"/>
                </a:cubicBezTo>
                <a:cubicBezTo>
                  <a:pt x="28472" y="28107"/>
                  <a:pt x="29841" y="18707"/>
                  <a:pt x="36138" y="14783"/>
                </a:cubicBezTo>
                <a:cubicBezTo>
                  <a:pt x="42435" y="10859"/>
                  <a:pt x="51469" y="11224"/>
                  <a:pt x="60230" y="8760"/>
                </a:cubicBezTo>
                <a:cubicBezTo>
                  <a:pt x="68991" y="6296"/>
                  <a:pt x="80945" y="0"/>
                  <a:pt x="88702" y="0"/>
                </a:cubicBezTo>
                <a:cubicBezTo>
                  <a:pt x="96459" y="0"/>
                  <a:pt x="103760" y="7300"/>
                  <a:pt x="106771" y="8760"/>
                </a:cubicBezTo>
              </a:path>
            </a:pathLst>
          </a:custGeom>
          <a:noFill/>
          <a:ln w="38100" cap="flat" cmpd="sng">
            <a:solidFill>
              <a:schemeClr val="accent2">
                <a:lumMod val="50000"/>
              </a:schemeClr>
            </a:solidFill>
            <a:prstDash val="dot"/>
            <a:round/>
            <a:headEnd type="none" w="med" len="med"/>
            <a:tailEnd type="stealth" w="med" len="med"/>
          </a:ln>
        </p:spPr>
      </p:sp>
      <p:sp>
        <p:nvSpPr>
          <p:cNvPr id="113" name="Google Shape;113;p16"/>
          <p:cNvSpPr/>
          <p:nvPr/>
        </p:nvSpPr>
        <p:spPr>
          <a:xfrm>
            <a:off x="4307460" y="2797186"/>
            <a:ext cx="1040210" cy="574963"/>
          </a:xfrm>
          <a:custGeom>
            <a:avLst/>
            <a:gdLst/>
            <a:ahLst/>
            <a:cxnLst/>
            <a:rect l="l" t="t" r="r" b="b"/>
            <a:pathLst>
              <a:path w="52017" h="28655" extrusionOk="0">
                <a:moveTo>
                  <a:pt x="0" y="8396"/>
                </a:moveTo>
                <a:cubicBezTo>
                  <a:pt x="4837" y="8031"/>
                  <a:pt x="22906" y="7575"/>
                  <a:pt x="29020" y="6206"/>
                </a:cubicBezTo>
                <a:cubicBezTo>
                  <a:pt x="35134" y="4837"/>
                  <a:pt x="33582" y="-547"/>
                  <a:pt x="36685" y="183"/>
                </a:cubicBezTo>
                <a:cubicBezTo>
                  <a:pt x="39788" y="913"/>
                  <a:pt x="46358" y="6662"/>
                  <a:pt x="47636" y="10586"/>
                </a:cubicBezTo>
                <a:cubicBezTo>
                  <a:pt x="48914" y="14510"/>
                  <a:pt x="43621" y="20716"/>
                  <a:pt x="44351" y="23727"/>
                </a:cubicBezTo>
                <a:cubicBezTo>
                  <a:pt x="45081" y="26739"/>
                  <a:pt x="50739" y="27834"/>
                  <a:pt x="52017" y="28655"/>
                </a:cubicBezTo>
              </a:path>
            </a:pathLst>
          </a:custGeom>
          <a:noFill/>
          <a:ln w="38100" cap="flat" cmpd="sng">
            <a:solidFill>
              <a:srgbClr val="00B050"/>
            </a:solidFill>
            <a:prstDash val="dot"/>
            <a:round/>
            <a:headEnd type="none" w="med" len="med"/>
            <a:tailEnd type="stealth" w="med" len="med"/>
          </a:ln>
        </p:spPr>
      </p:sp>
      <p:sp>
        <p:nvSpPr>
          <p:cNvPr id="114" name="Google Shape;114;p16"/>
          <p:cNvSpPr/>
          <p:nvPr/>
        </p:nvSpPr>
        <p:spPr>
          <a:xfrm>
            <a:off x="4062012" y="3284485"/>
            <a:ext cx="891469" cy="955816"/>
          </a:xfrm>
          <a:custGeom>
            <a:avLst/>
            <a:gdLst/>
            <a:ahLst/>
            <a:cxnLst/>
            <a:rect l="l" t="t" r="r" b="b"/>
            <a:pathLst>
              <a:path w="44579" h="47636" extrusionOk="0">
                <a:moveTo>
                  <a:pt x="2418" y="0"/>
                </a:moveTo>
                <a:cubicBezTo>
                  <a:pt x="2053" y="2190"/>
                  <a:pt x="-685" y="9126"/>
                  <a:pt x="228" y="13141"/>
                </a:cubicBezTo>
                <a:cubicBezTo>
                  <a:pt x="1141" y="17156"/>
                  <a:pt x="4335" y="22906"/>
                  <a:pt x="7894" y="24092"/>
                </a:cubicBezTo>
                <a:cubicBezTo>
                  <a:pt x="11453" y="25278"/>
                  <a:pt x="18297" y="19712"/>
                  <a:pt x="21582" y="20259"/>
                </a:cubicBezTo>
                <a:cubicBezTo>
                  <a:pt x="24867" y="20807"/>
                  <a:pt x="25962" y="24001"/>
                  <a:pt x="27605" y="27377"/>
                </a:cubicBezTo>
                <a:cubicBezTo>
                  <a:pt x="29248" y="30754"/>
                  <a:pt x="28609" y="37142"/>
                  <a:pt x="31438" y="40518"/>
                </a:cubicBezTo>
                <a:cubicBezTo>
                  <a:pt x="34267" y="43895"/>
                  <a:pt x="42389" y="46450"/>
                  <a:pt x="44579" y="47636"/>
                </a:cubicBezTo>
              </a:path>
            </a:pathLst>
          </a:custGeom>
          <a:noFill/>
          <a:ln w="38100" cap="flat" cmpd="sng">
            <a:solidFill>
              <a:srgbClr val="00B050"/>
            </a:solidFill>
            <a:prstDash val="dot"/>
            <a:round/>
            <a:headEnd type="none" w="med" len="med"/>
            <a:tailEnd type="stealth" w="med" len="med"/>
          </a:ln>
        </p:spPr>
      </p:sp>
      <p:sp>
        <p:nvSpPr>
          <p:cNvPr id="115" name="Google Shape;115;p16"/>
          <p:cNvSpPr/>
          <p:nvPr/>
        </p:nvSpPr>
        <p:spPr>
          <a:xfrm>
            <a:off x="4427903" y="3095903"/>
            <a:ext cx="2474591" cy="631024"/>
          </a:xfrm>
          <a:custGeom>
            <a:avLst/>
            <a:gdLst/>
            <a:ahLst/>
            <a:cxnLst/>
            <a:rect l="l" t="t" r="r" b="b"/>
            <a:pathLst>
              <a:path w="123745" h="31449" extrusionOk="0">
                <a:moveTo>
                  <a:pt x="0" y="6656"/>
                </a:moveTo>
                <a:cubicBezTo>
                  <a:pt x="7666" y="10306"/>
                  <a:pt x="33218" y="24634"/>
                  <a:pt x="45994" y="28558"/>
                </a:cubicBezTo>
                <a:cubicBezTo>
                  <a:pt x="58770" y="32482"/>
                  <a:pt x="68991" y="31660"/>
                  <a:pt x="76656" y="30200"/>
                </a:cubicBezTo>
                <a:cubicBezTo>
                  <a:pt x="84322" y="28740"/>
                  <a:pt x="85782" y="24725"/>
                  <a:pt x="91987" y="19797"/>
                </a:cubicBezTo>
                <a:cubicBezTo>
                  <a:pt x="98193" y="14869"/>
                  <a:pt x="108596" y="3006"/>
                  <a:pt x="113889" y="633"/>
                </a:cubicBezTo>
                <a:cubicBezTo>
                  <a:pt x="119182" y="-1740"/>
                  <a:pt x="122102" y="4740"/>
                  <a:pt x="123745" y="5561"/>
                </a:cubicBezTo>
              </a:path>
            </a:pathLst>
          </a:custGeom>
          <a:noFill/>
          <a:ln w="38100" cap="flat" cmpd="sng">
            <a:solidFill>
              <a:srgbClr val="1155CC"/>
            </a:solidFill>
            <a:prstDash val="dot"/>
            <a:round/>
            <a:headEnd type="none" w="med" len="med"/>
            <a:tailEnd type="stealth" w="med" len="med"/>
          </a:ln>
        </p:spPr>
      </p:sp>
      <p:sp>
        <p:nvSpPr>
          <p:cNvPr id="116" name="Google Shape;116;p16"/>
          <p:cNvSpPr/>
          <p:nvPr/>
        </p:nvSpPr>
        <p:spPr>
          <a:xfrm>
            <a:off x="4252708" y="2668940"/>
            <a:ext cx="2254458" cy="1784380"/>
          </a:xfrm>
          <a:custGeom>
            <a:avLst/>
            <a:gdLst/>
            <a:ahLst/>
            <a:cxnLst/>
            <a:rect l="l" t="t" r="r" b="b"/>
            <a:pathLst>
              <a:path w="112737" h="88930" extrusionOk="0">
                <a:moveTo>
                  <a:pt x="0" y="83227"/>
                </a:moveTo>
                <a:cubicBezTo>
                  <a:pt x="9400" y="84140"/>
                  <a:pt x="43986" y="89615"/>
                  <a:pt x="56397" y="88702"/>
                </a:cubicBezTo>
                <a:cubicBezTo>
                  <a:pt x="68808" y="87790"/>
                  <a:pt x="68717" y="82406"/>
                  <a:pt x="74466" y="77752"/>
                </a:cubicBezTo>
                <a:cubicBezTo>
                  <a:pt x="80215" y="73098"/>
                  <a:pt x="84870" y="65615"/>
                  <a:pt x="90893" y="60778"/>
                </a:cubicBezTo>
                <a:cubicBezTo>
                  <a:pt x="96916" y="55941"/>
                  <a:pt x="107410" y="55394"/>
                  <a:pt x="110604" y="48732"/>
                </a:cubicBezTo>
                <a:cubicBezTo>
                  <a:pt x="113798" y="42070"/>
                  <a:pt x="113069" y="28929"/>
                  <a:pt x="110057" y="20807"/>
                </a:cubicBezTo>
                <a:cubicBezTo>
                  <a:pt x="107046" y="12685"/>
                  <a:pt x="95455" y="3468"/>
                  <a:pt x="92535" y="0"/>
                </a:cubicBezTo>
              </a:path>
            </a:pathLst>
          </a:custGeom>
          <a:noFill/>
          <a:ln w="38100" cap="flat" cmpd="sng">
            <a:solidFill>
              <a:schemeClr val="accent2">
                <a:lumMod val="50000"/>
              </a:schemeClr>
            </a:solidFill>
            <a:prstDash val="dot"/>
            <a:round/>
            <a:headEnd type="none" w="med" len="med"/>
            <a:tailEnd type="stealth" w="med" len="med"/>
          </a:ln>
        </p:spPr>
      </p:sp>
      <p:grpSp>
        <p:nvGrpSpPr>
          <p:cNvPr id="18" name="Google Shape;72;p15">
            <a:extLst>
              <a:ext uri="{FF2B5EF4-FFF2-40B4-BE49-F238E27FC236}">
                <a16:creationId xmlns:a16="http://schemas.microsoft.com/office/drawing/2014/main" id="{6A9737A7-6DC6-F244-BD9B-9E948D0A70E4}"/>
              </a:ext>
            </a:extLst>
          </p:cNvPr>
          <p:cNvGrpSpPr/>
          <p:nvPr/>
        </p:nvGrpSpPr>
        <p:grpSpPr>
          <a:xfrm>
            <a:off x="636561" y="2048313"/>
            <a:ext cx="1997350" cy="1997350"/>
            <a:chOff x="-284825" y="2148676"/>
            <a:chExt cx="1997350" cy="1997350"/>
          </a:xfrm>
        </p:grpSpPr>
        <p:pic>
          <p:nvPicPr>
            <p:cNvPr id="19" name="Google Shape;73;p15">
              <a:extLst>
                <a:ext uri="{FF2B5EF4-FFF2-40B4-BE49-F238E27FC236}">
                  <a16:creationId xmlns:a16="http://schemas.microsoft.com/office/drawing/2014/main" id="{3381A593-4487-254B-89EA-AB462BD39756}"/>
                </a:ext>
              </a:extLst>
            </p:cNvPr>
            <p:cNvPicPr preferRelativeResize="0"/>
            <p:nvPr/>
          </p:nvPicPr>
          <p:blipFill>
            <a:blip r:embed="rId7">
              <a:alphaModFix/>
            </a:blip>
            <a:stretch>
              <a:fillRect/>
            </a:stretch>
          </p:blipFill>
          <p:spPr>
            <a:xfrm>
              <a:off x="-284825" y="2148676"/>
              <a:ext cx="1997350" cy="1997350"/>
            </a:xfrm>
            <a:prstGeom prst="rect">
              <a:avLst/>
            </a:prstGeom>
            <a:noFill/>
            <a:ln>
              <a:noFill/>
            </a:ln>
          </p:spPr>
        </p:pic>
        <p:pic>
          <p:nvPicPr>
            <p:cNvPr id="20" name="Google Shape;74;p15">
              <a:extLst>
                <a:ext uri="{FF2B5EF4-FFF2-40B4-BE49-F238E27FC236}">
                  <a16:creationId xmlns:a16="http://schemas.microsoft.com/office/drawing/2014/main" id="{9A9689B6-ED43-CA48-B00F-C107CC46C478}"/>
                </a:ext>
              </a:extLst>
            </p:cNvPr>
            <p:cNvPicPr preferRelativeResize="0"/>
            <p:nvPr/>
          </p:nvPicPr>
          <p:blipFill>
            <a:blip r:embed="rId8">
              <a:alphaModFix/>
            </a:blip>
            <a:stretch>
              <a:fillRect/>
            </a:stretch>
          </p:blipFill>
          <p:spPr>
            <a:xfrm>
              <a:off x="426100" y="2466450"/>
              <a:ext cx="468325" cy="454726"/>
            </a:xfrm>
            <a:prstGeom prst="rect">
              <a:avLst/>
            </a:prstGeom>
            <a:noFill/>
            <a:ln>
              <a:noFill/>
            </a:ln>
          </p:spPr>
        </p:pic>
        <p:pic>
          <p:nvPicPr>
            <p:cNvPr id="21" name="Google Shape;75;p15">
              <a:extLst>
                <a:ext uri="{FF2B5EF4-FFF2-40B4-BE49-F238E27FC236}">
                  <a16:creationId xmlns:a16="http://schemas.microsoft.com/office/drawing/2014/main" id="{E83FB3C7-E2E8-2649-9943-BD21749C84D6}"/>
                </a:ext>
              </a:extLst>
            </p:cNvPr>
            <p:cNvPicPr preferRelativeResize="0"/>
            <p:nvPr/>
          </p:nvPicPr>
          <p:blipFill rotWithShape="1">
            <a:blip r:embed="rId9">
              <a:alphaModFix/>
            </a:blip>
            <a:srcRect r="-16740" b="-16740"/>
            <a:stretch/>
          </p:blipFill>
          <p:spPr>
            <a:xfrm>
              <a:off x="426105" y="3441070"/>
              <a:ext cx="546725" cy="524020"/>
            </a:xfrm>
            <a:prstGeom prst="rect">
              <a:avLst/>
            </a:prstGeom>
            <a:noFill/>
            <a:ln>
              <a:noFill/>
            </a:ln>
          </p:spPr>
        </p:pic>
        <p:pic>
          <p:nvPicPr>
            <p:cNvPr id="22" name="Google Shape;76;p15">
              <a:extLst>
                <a:ext uri="{FF2B5EF4-FFF2-40B4-BE49-F238E27FC236}">
                  <a16:creationId xmlns:a16="http://schemas.microsoft.com/office/drawing/2014/main" id="{FF49F695-2B64-FE48-8B68-7F4B4E9858CD}"/>
                </a:ext>
              </a:extLst>
            </p:cNvPr>
            <p:cNvPicPr preferRelativeResize="0"/>
            <p:nvPr/>
          </p:nvPicPr>
          <p:blipFill>
            <a:blip r:embed="rId10">
              <a:alphaModFix/>
            </a:blip>
            <a:stretch>
              <a:fillRect/>
            </a:stretch>
          </p:blipFill>
          <p:spPr>
            <a:xfrm>
              <a:off x="426104" y="3007992"/>
              <a:ext cx="546715" cy="371275"/>
            </a:xfrm>
            <a:prstGeom prst="rect">
              <a:avLst/>
            </a:prstGeom>
            <a:noFill/>
            <a:ln>
              <a:noFill/>
            </a:ln>
          </p:spPr>
        </p:pic>
      </p:grpSp>
      <p:sp>
        <p:nvSpPr>
          <p:cNvPr id="24" name="Google Shape;79;p15">
            <a:extLst>
              <a:ext uri="{FF2B5EF4-FFF2-40B4-BE49-F238E27FC236}">
                <a16:creationId xmlns:a16="http://schemas.microsoft.com/office/drawing/2014/main" id="{C916E4EF-EA29-2141-90C8-A247AE92F0E4}"/>
              </a:ext>
            </a:extLst>
          </p:cNvPr>
          <p:cNvSpPr txBox="1"/>
          <p:nvPr/>
        </p:nvSpPr>
        <p:spPr>
          <a:xfrm>
            <a:off x="977610" y="5326637"/>
            <a:ext cx="28848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Trajectories</a:t>
            </a:r>
            <a:endParaRPr sz="3000" dirty="0">
              <a:solidFill>
                <a:srgbClr val="666666"/>
              </a:solidFill>
              <a:latin typeface="+mn-lt"/>
              <a:ea typeface="Montserrat Medium"/>
              <a:cs typeface="Montserrat Medium"/>
              <a:sym typeface="Montserrat Medium"/>
            </a:endParaRPr>
          </a:p>
        </p:txBody>
      </p:sp>
      <p:pic>
        <p:nvPicPr>
          <p:cNvPr id="25" name="Google Shape;87;p15">
            <a:extLst>
              <a:ext uri="{FF2B5EF4-FFF2-40B4-BE49-F238E27FC236}">
                <a16:creationId xmlns:a16="http://schemas.microsoft.com/office/drawing/2014/main" id="{9E166D60-26FB-3746-AF77-3914DB1B90EC}"/>
              </a:ext>
            </a:extLst>
          </p:cNvPr>
          <p:cNvPicPr preferRelativeResize="0"/>
          <p:nvPr/>
        </p:nvPicPr>
        <p:blipFill>
          <a:blip r:embed="rId11">
            <a:alphaModFix/>
          </a:blip>
          <a:stretch>
            <a:fillRect/>
          </a:stretch>
        </p:blipFill>
        <p:spPr>
          <a:xfrm>
            <a:off x="570599" y="3657410"/>
            <a:ext cx="1643673" cy="1647028"/>
          </a:xfrm>
          <a:prstGeom prst="rect">
            <a:avLst/>
          </a:prstGeom>
          <a:noFill/>
          <a:ln>
            <a:noFill/>
          </a:ln>
        </p:spPr>
      </p:pic>
      <p:sp>
        <p:nvSpPr>
          <p:cNvPr id="27" name="Google Shape;80;p15">
            <a:extLst>
              <a:ext uri="{FF2B5EF4-FFF2-40B4-BE49-F238E27FC236}">
                <a16:creationId xmlns:a16="http://schemas.microsoft.com/office/drawing/2014/main" id="{769336EE-7853-BF46-A270-DE9F6A73EBCF}"/>
              </a:ext>
            </a:extLst>
          </p:cNvPr>
          <p:cNvSpPr txBox="1"/>
          <p:nvPr/>
        </p:nvSpPr>
        <p:spPr>
          <a:xfrm>
            <a:off x="4827565" y="5215647"/>
            <a:ext cx="1820346"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Clusters</a:t>
            </a:r>
            <a:endParaRPr sz="3000" dirty="0">
              <a:solidFill>
                <a:srgbClr val="666666"/>
              </a:solidFill>
              <a:latin typeface="+mn-lt"/>
              <a:ea typeface="Montserrat Medium"/>
              <a:cs typeface="Montserrat Medium"/>
              <a:sym typeface="Montserrat Medium"/>
            </a:endParaRPr>
          </a:p>
        </p:txBody>
      </p:sp>
      <p:sp>
        <p:nvSpPr>
          <p:cNvPr id="28" name="Google Shape;80;p15">
            <a:extLst>
              <a:ext uri="{FF2B5EF4-FFF2-40B4-BE49-F238E27FC236}">
                <a16:creationId xmlns:a16="http://schemas.microsoft.com/office/drawing/2014/main" id="{EEAE1665-025D-D540-B50B-7951627A6221}"/>
              </a:ext>
            </a:extLst>
          </p:cNvPr>
          <p:cNvSpPr txBox="1"/>
          <p:nvPr/>
        </p:nvSpPr>
        <p:spPr>
          <a:xfrm>
            <a:off x="8528211" y="5234720"/>
            <a:ext cx="42834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666666"/>
                </a:solidFill>
                <a:latin typeface="+mn-lt"/>
                <a:ea typeface="Montserrat Medium"/>
                <a:cs typeface="Montserrat Medium"/>
                <a:sym typeface="Montserrat Medium"/>
              </a:rPr>
              <a:t>Mobility Behavior</a:t>
            </a:r>
            <a:endParaRPr sz="3000" dirty="0">
              <a:solidFill>
                <a:srgbClr val="666666"/>
              </a:solidFill>
              <a:latin typeface="+mn-lt"/>
              <a:ea typeface="Montserrat Medium"/>
              <a:cs typeface="Montserrat Medium"/>
              <a:sym typeface="Montserrat Medium"/>
            </a:endParaRPr>
          </a:p>
        </p:txBody>
      </p:sp>
      <p:sp>
        <p:nvSpPr>
          <p:cNvPr id="26" name="Google Shape;104;p16">
            <a:extLst>
              <a:ext uri="{FF2B5EF4-FFF2-40B4-BE49-F238E27FC236}">
                <a16:creationId xmlns:a16="http://schemas.microsoft.com/office/drawing/2014/main" id="{376B5B1C-CD0A-2846-BC3A-D04081F5A343}"/>
              </a:ext>
            </a:extLst>
          </p:cNvPr>
          <p:cNvSpPr/>
          <p:nvPr/>
        </p:nvSpPr>
        <p:spPr>
          <a:xfrm>
            <a:off x="2633911" y="3050288"/>
            <a:ext cx="771156" cy="673500"/>
          </a:xfrm>
          <a:prstGeom prst="rightArrow">
            <a:avLst>
              <a:gd name="adj1" fmla="val 50000"/>
              <a:gd name="adj2" fmla="val 50000"/>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9928A79C-2BE9-1848-BC34-33C5F27E69E2}"/>
              </a:ext>
            </a:extLst>
          </p:cNvPr>
          <p:cNvPicPr>
            <a:picLocks noChangeAspect="1"/>
          </p:cNvPicPr>
          <p:nvPr/>
        </p:nvPicPr>
        <p:blipFill>
          <a:blip r:embed="rId3"/>
          <a:stretch>
            <a:fillRect/>
          </a:stretch>
        </p:blipFill>
        <p:spPr>
          <a:xfrm>
            <a:off x="107075" y="1804159"/>
            <a:ext cx="5365877" cy="4192660"/>
          </a:xfrm>
          <a:prstGeom prst="rect">
            <a:avLst/>
          </a:prstGeom>
        </p:spPr>
      </p:pic>
      <p:sp>
        <p:nvSpPr>
          <p:cNvPr id="9" name="Google Shape;123;p17">
            <a:extLst>
              <a:ext uri="{FF2B5EF4-FFF2-40B4-BE49-F238E27FC236}">
                <a16:creationId xmlns:a16="http://schemas.microsoft.com/office/drawing/2014/main" id="{F6851528-07B5-104A-858A-77A176FC2C8C}"/>
              </a:ext>
            </a:extLst>
          </p:cNvPr>
          <p:cNvSpPr txBox="1">
            <a:spLocks/>
          </p:cNvSpPr>
          <p:nvPr/>
        </p:nvSpPr>
        <p:spPr>
          <a:xfrm>
            <a:off x="6545729" y="2206342"/>
            <a:ext cx="5239871" cy="48192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Various temporal and spatial scales may represent the same mobility behavior</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50 minutes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44 miles, 8 miles</a:t>
            </a:r>
          </a:p>
          <a:p>
            <a:pPr marL="914400"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14 miles work commute</a:t>
            </a:r>
          </a:p>
          <a:p>
            <a:pPr marL="1371600" lvl="1" indent="-457200">
              <a:buClr>
                <a:schemeClr val="dk1"/>
              </a:buClr>
              <a:buSzPts val="3000"/>
              <a:buFont typeface="Arial" panose="020B0604020202020204" pitchFamily="34" charset="0"/>
              <a:buChar char="•"/>
            </a:pPr>
            <a:r>
              <a:rPr lang="en-US" sz="2800" dirty="0">
                <a:solidFill>
                  <a:schemeClr val="dk1"/>
                </a:solidFill>
                <a:latin typeface="+mn-lt"/>
                <a:ea typeface="Calibri"/>
                <a:cs typeface="Calibri"/>
                <a:sym typeface="Calibri"/>
              </a:rPr>
              <a:t>20 min, 50 min, 1.5 hour</a:t>
            </a:r>
          </a:p>
        </p:txBody>
      </p:sp>
      <p:pic>
        <p:nvPicPr>
          <p:cNvPr id="6" name="Picture 5" descr="Map&#10;&#10;Description automatically generated">
            <a:extLst>
              <a:ext uri="{FF2B5EF4-FFF2-40B4-BE49-F238E27FC236}">
                <a16:creationId xmlns:a16="http://schemas.microsoft.com/office/drawing/2014/main" id="{00A5E9B4-DC6F-8845-BC2B-919A435DC5BF}"/>
              </a:ext>
            </a:extLst>
          </p:cNvPr>
          <p:cNvPicPr>
            <a:picLocks noChangeAspect="1"/>
          </p:cNvPicPr>
          <p:nvPr/>
        </p:nvPicPr>
        <p:blipFill>
          <a:blip r:embed="rId4"/>
          <a:stretch>
            <a:fillRect/>
          </a:stretch>
        </p:blipFill>
        <p:spPr>
          <a:xfrm>
            <a:off x="107075" y="1804158"/>
            <a:ext cx="6155887" cy="4192659"/>
          </a:xfrm>
          <a:prstGeom prst="rect">
            <a:avLst/>
          </a:prstGeom>
        </p:spPr>
      </p:pic>
      <p:pic>
        <p:nvPicPr>
          <p:cNvPr id="4" name="Picture 3" descr="Map&#10;&#10;Description automatically generated">
            <a:extLst>
              <a:ext uri="{FF2B5EF4-FFF2-40B4-BE49-F238E27FC236}">
                <a16:creationId xmlns:a16="http://schemas.microsoft.com/office/drawing/2014/main" id="{9B53DE21-93FB-A641-843F-6C510E90EE58}"/>
              </a:ext>
            </a:extLst>
          </p:cNvPr>
          <p:cNvPicPr>
            <a:picLocks noChangeAspect="1"/>
          </p:cNvPicPr>
          <p:nvPr/>
        </p:nvPicPr>
        <p:blipFill>
          <a:blip r:embed="rId5"/>
          <a:stretch>
            <a:fillRect/>
          </a:stretch>
        </p:blipFill>
        <p:spPr>
          <a:xfrm>
            <a:off x="107075" y="1804155"/>
            <a:ext cx="6845054" cy="4421319"/>
          </a:xfrm>
          <a:prstGeom prst="rect">
            <a:avLst/>
          </a:prstGeom>
        </p:spPr>
      </p:pic>
      <p:sp>
        <p:nvSpPr>
          <p:cNvPr id="3" name="Title 2">
            <a:extLst>
              <a:ext uri="{FF2B5EF4-FFF2-40B4-BE49-F238E27FC236}">
                <a16:creationId xmlns:a16="http://schemas.microsoft.com/office/drawing/2014/main" id="{037D26A8-D9E7-D947-9223-C1B414CD3B8F}"/>
              </a:ext>
            </a:extLst>
          </p:cNvPr>
          <p:cNvSpPr>
            <a:spLocks noGrp="1"/>
          </p:cNvSpPr>
          <p:nvPr>
            <p:ph type="title"/>
          </p:nvPr>
        </p:nvSpPr>
        <p:spPr/>
        <p:txBody>
          <a:bodyPr/>
          <a:lstStyle/>
          <a:p>
            <a:pPr algn="ctr"/>
            <a:r>
              <a:rPr lang="en-US" dirty="0">
                <a:ea typeface="Calibri"/>
                <a:cs typeface="Calibri"/>
                <a:sym typeface="Calibri"/>
              </a:rPr>
              <a:t>Challenge:  Multi-scale Trajectories</a:t>
            </a:r>
            <a:endParaRPr lang="en-US" dirty="0"/>
          </a:p>
        </p:txBody>
      </p:sp>
    </p:spTree>
    <p:extLst>
      <p:ext uri="{BB962C8B-B14F-4D97-AF65-F5344CB8AC3E}">
        <p14:creationId xmlns:p14="http://schemas.microsoft.com/office/powerpoint/2010/main" val="19619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400" dirty="0">
                <a:latin typeface="Calibri"/>
                <a:ea typeface="Calibri"/>
                <a:cs typeface="Calibri"/>
                <a:sym typeface="Calibri"/>
              </a:rPr>
              <a:t>Trajectory Clustering Techniques</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Based on similarity of raw spatiotemporal features </a:t>
            </a:r>
            <a:r>
              <a:rPr lang="en-US" b="1" dirty="0">
                <a:solidFill>
                  <a:srgbClr val="666666"/>
                </a:solidFill>
                <a:latin typeface="Calibri"/>
                <a:ea typeface="Calibri"/>
                <a:cs typeface="Calibri"/>
                <a:sym typeface="Calibri"/>
              </a:rPr>
              <a:t>[AIR’17]</a:t>
            </a:r>
            <a:endParaRPr b="1" dirty="0">
              <a:solidFill>
                <a:srgbClr val="666666"/>
              </a:solidFill>
              <a:latin typeface="Calibri"/>
              <a:ea typeface="Calibri"/>
              <a:cs typeface="Calibri"/>
              <a:sym typeface="Calibri"/>
            </a:endParaRP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Sequence distance measurement</a:t>
            </a:r>
            <a:endParaRPr dirty="0">
              <a:solidFill>
                <a:schemeClr val="dk1"/>
              </a:solidFill>
              <a:latin typeface="Calibri"/>
              <a:ea typeface="Calibri"/>
              <a:cs typeface="Calibri"/>
              <a:sym typeface="Calibri"/>
            </a:endParaRPr>
          </a:p>
          <a:p>
            <a:pPr marL="838200" lvl="1" indent="-342900">
              <a:lnSpc>
                <a:spcPct val="150000"/>
              </a:lnSpc>
              <a:spcBef>
                <a:spcPts val="0"/>
              </a:spcBef>
              <a:buClr>
                <a:schemeClr val="dk1"/>
              </a:buClr>
              <a:buSzPts val="3000"/>
            </a:pPr>
            <a:r>
              <a:rPr lang="en-US" sz="2800" dirty="0">
                <a:solidFill>
                  <a:schemeClr val="dk1"/>
                </a:solidFill>
                <a:latin typeface="Calibri"/>
                <a:ea typeface="Calibri"/>
                <a:cs typeface="Calibri"/>
                <a:sym typeface="Calibri"/>
              </a:rPr>
              <a:t>Dynamic Time Warping (</a:t>
            </a:r>
            <a:r>
              <a:rPr lang="en-US" sz="2800" b="1" dirty="0">
                <a:solidFill>
                  <a:schemeClr val="dk1"/>
                </a:solidFill>
                <a:latin typeface="Calibri"/>
                <a:ea typeface="Calibri"/>
                <a:cs typeface="Calibri"/>
                <a:sym typeface="Calibri"/>
              </a:rPr>
              <a:t>DTW</a:t>
            </a:r>
            <a:r>
              <a:rPr lang="en-US" sz="2800" dirty="0">
                <a:solidFill>
                  <a:schemeClr val="dk1"/>
                </a:solidFill>
                <a:latin typeface="Calibri"/>
                <a:ea typeface="Calibri"/>
                <a:cs typeface="Calibri"/>
                <a:sym typeface="Calibri"/>
              </a:rPr>
              <a:t>), Longest Common </a:t>
            </a:r>
            <a:r>
              <a:rPr lang="en-US" sz="2800" dirty="0" err="1">
                <a:solidFill>
                  <a:schemeClr val="dk1"/>
                </a:solidFill>
                <a:latin typeface="Calibri"/>
                <a:ea typeface="Calibri"/>
                <a:cs typeface="Calibri"/>
                <a:sym typeface="Calibri"/>
              </a:rPr>
              <a:t>SubSequence</a:t>
            </a:r>
            <a:r>
              <a:rPr lang="en-US" sz="2800" dirty="0">
                <a:solidFill>
                  <a:schemeClr val="dk1"/>
                </a:solidFill>
                <a:latin typeface="Calibri"/>
                <a:ea typeface="Calibri"/>
                <a:cs typeface="Calibri"/>
                <a:sym typeface="Calibri"/>
              </a:rPr>
              <a:t> (</a:t>
            </a:r>
            <a:r>
              <a:rPr lang="en-US" sz="2800" b="1" dirty="0">
                <a:solidFill>
                  <a:schemeClr val="dk1"/>
                </a:solidFill>
                <a:latin typeface="Calibri"/>
                <a:ea typeface="Calibri"/>
                <a:cs typeface="Calibri"/>
                <a:sym typeface="Calibri"/>
              </a:rPr>
              <a:t>LCSS</a:t>
            </a:r>
            <a:r>
              <a:rPr lang="en-US" sz="2800" dirty="0">
                <a:solidFill>
                  <a:schemeClr val="dk1"/>
                </a:solidFill>
                <a:latin typeface="Calibri"/>
                <a:ea typeface="Calibri"/>
                <a:cs typeface="Calibri"/>
                <a:sym typeface="Calibri"/>
              </a:rPr>
              <a:t>)</a:t>
            </a:r>
          </a:p>
          <a:p>
            <a:pPr marL="381000" indent="-342900">
              <a:lnSpc>
                <a:spcPct val="150000"/>
              </a:lnSpc>
              <a:spcBef>
                <a:spcPts val="0"/>
              </a:spcBef>
              <a:buClr>
                <a:schemeClr val="dk1"/>
              </a:buClr>
              <a:buSzPts val="3000"/>
            </a:pPr>
            <a:r>
              <a:rPr lang="en-US" dirty="0">
                <a:solidFill>
                  <a:schemeClr val="dk1"/>
                </a:solidFill>
                <a:latin typeface="Calibri"/>
                <a:ea typeface="Calibri"/>
                <a:cs typeface="Calibri"/>
                <a:sym typeface="Calibri"/>
              </a:rPr>
              <a:t>Clustering based on the distances</a:t>
            </a:r>
          </a:p>
          <a:p>
            <a:pPr marL="838200" lvl="1" indent="-342900">
              <a:lnSpc>
                <a:spcPct val="150000"/>
              </a:lnSpc>
              <a:spcBef>
                <a:spcPts val="0"/>
              </a:spcBef>
              <a:buClr>
                <a:schemeClr val="dk1"/>
              </a:buClr>
              <a:buSzPts val="3000"/>
            </a:pPr>
            <a:r>
              <a:rPr lang="en-US" sz="2800" dirty="0" err="1">
                <a:solidFill>
                  <a:schemeClr val="dk1"/>
                </a:solidFill>
                <a:latin typeface="Calibri"/>
                <a:ea typeface="Calibri"/>
                <a:cs typeface="Calibri"/>
                <a:sym typeface="Calibri"/>
              </a:rPr>
              <a:t>kMeans</a:t>
            </a:r>
            <a:r>
              <a:rPr lang="en-US" sz="2800" dirty="0">
                <a:solidFill>
                  <a:schemeClr val="dk1"/>
                </a:solidFill>
                <a:latin typeface="Calibri"/>
                <a:ea typeface="Calibri"/>
                <a:cs typeface="Calibri"/>
                <a:sym typeface="Calibri"/>
              </a:rPr>
              <a:t>-DBA </a:t>
            </a:r>
            <a:r>
              <a:rPr lang="en-US" sz="2800" b="1" dirty="0">
                <a:solidFill>
                  <a:srgbClr val="666666"/>
                </a:solidFill>
                <a:latin typeface="Calibri"/>
                <a:ea typeface="Calibri"/>
                <a:cs typeface="Calibri"/>
                <a:sym typeface="Calibri"/>
              </a:rPr>
              <a:t>[ICDM’14]</a:t>
            </a:r>
            <a:r>
              <a:rPr lang="en-US" sz="2800" dirty="0">
                <a:solidFill>
                  <a:schemeClr val="dk1"/>
                </a:solidFill>
                <a:latin typeface="Calibri"/>
                <a:ea typeface="Calibri"/>
                <a:cs typeface="Calibri"/>
                <a:sym typeface="Calibri"/>
              </a:rPr>
              <a:t>, DBSCAN </a:t>
            </a:r>
            <a:r>
              <a:rPr lang="en-US" sz="2800" b="1" dirty="0">
                <a:solidFill>
                  <a:srgbClr val="666666"/>
                </a:solidFill>
                <a:latin typeface="Calibri"/>
                <a:ea typeface="Calibri"/>
                <a:cs typeface="Calibri"/>
                <a:sym typeface="Calibri"/>
              </a:rPr>
              <a:t>[CVPR’09]</a:t>
            </a:r>
            <a:r>
              <a:rPr lang="en-US" sz="2800" dirty="0">
                <a:solidFill>
                  <a:schemeClr val="dk1"/>
                </a:solidFill>
                <a:latin typeface="Calibri"/>
                <a:ea typeface="Calibri"/>
                <a:cs typeface="Calibri"/>
                <a:sym typeface="Calibri"/>
              </a:rPr>
              <a:t>, Hierarchical Clustering</a:t>
            </a:r>
            <a:endParaRPr sz="2800"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ea typeface="Calibri"/>
                <a:cs typeface="Calibri"/>
                <a:sym typeface="Calibri"/>
              </a:rPr>
              <a:t>Limitations of Traditional Trajectory Clustering Techniques </a:t>
            </a:r>
            <a:endParaRPr sz="4400" dirty="0">
              <a:ea typeface="Calibri"/>
              <a:cs typeface="Calibri"/>
              <a:sym typeface="Calibri"/>
            </a:endParaRPr>
          </a:p>
        </p:txBody>
      </p:sp>
      <p:sp>
        <p:nvSpPr>
          <p:cNvPr id="160" name="Google Shape;160;p21"/>
          <p:cNvSpPr txBox="1">
            <a:spLocks noGrp="1"/>
          </p:cNvSpPr>
          <p:nvPr>
            <p:ph idx="1"/>
          </p:nvPr>
        </p:nvSpPr>
        <p:spPr>
          <a:xfrm>
            <a:off x="2800080" y="2141537"/>
            <a:ext cx="10515600" cy="4351338"/>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Prone to scales &amp; noises</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No activity context information</a:t>
            </a:r>
            <a:endParaRPr sz="3600" dirty="0">
              <a:solidFill>
                <a:schemeClr val="dk1"/>
              </a:solidFill>
              <a:ea typeface="Calibri"/>
              <a:cs typeface="Calibri"/>
              <a:sym typeface="Calibri"/>
            </a:endParaRPr>
          </a:p>
          <a:p>
            <a:pPr marL="0" marR="0" lvl="0" indent="0" algn="l" rtl="0">
              <a:lnSpc>
                <a:spcPct val="200000"/>
              </a:lnSpc>
              <a:spcBef>
                <a:spcPts val="0"/>
              </a:spcBef>
              <a:spcAft>
                <a:spcPts val="0"/>
              </a:spcAft>
              <a:buNone/>
            </a:pPr>
            <a:r>
              <a:rPr lang="en-US" sz="3600" dirty="0">
                <a:solidFill>
                  <a:schemeClr val="dk1"/>
                </a:solidFill>
                <a:ea typeface="Calibri"/>
                <a:cs typeface="Calibri"/>
                <a:sym typeface="Calibri"/>
              </a:rPr>
              <a:t>Pre-defined similarity vs. data-driven</a:t>
            </a:r>
            <a:endParaRPr sz="3000" dirty="0">
              <a:solidFill>
                <a:schemeClr val="dk1"/>
              </a:solidFill>
              <a:ea typeface="Merriweather"/>
              <a:cs typeface="Merriweather"/>
              <a:sym typeface="Merriweather"/>
            </a:endParaRPr>
          </a:p>
        </p:txBody>
      </p:sp>
      <p:grpSp>
        <p:nvGrpSpPr>
          <p:cNvPr id="161" name="Google Shape;161;p21"/>
          <p:cNvGrpSpPr/>
          <p:nvPr/>
        </p:nvGrpSpPr>
        <p:grpSpPr>
          <a:xfrm>
            <a:off x="1810210" y="2286154"/>
            <a:ext cx="513947" cy="978054"/>
            <a:chOff x="5527875" y="1570075"/>
            <a:chExt cx="1260600" cy="2607450"/>
          </a:xfrm>
        </p:grpSpPr>
        <p:pic>
          <p:nvPicPr>
            <p:cNvPr id="162" name="Google Shape;162;p21"/>
            <p:cNvPicPr preferRelativeResize="0"/>
            <p:nvPr/>
          </p:nvPicPr>
          <p:blipFill rotWithShape="1">
            <a:blip r:embed="rId3">
              <a:alphaModFix/>
            </a:blip>
            <a:srcRect l="17395" r="50860"/>
            <a:stretch/>
          </p:blipFill>
          <p:spPr>
            <a:xfrm>
              <a:off x="5527875" y="1570075"/>
              <a:ext cx="827700" cy="2607450"/>
            </a:xfrm>
            <a:prstGeom prst="rect">
              <a:avLst/>
            </a:prstGeom>
            <a:noFill/>
            <a:ln>
              <a:noFill/>
            </a:ln>
          </p:spPr>
        </p:pic>
        <p:pic>
          <p:nvPicPr>
            <p:cNvPr id="163" name="Google Shape;163;p21"/>
            <p:cNvPicPr preferRelativeResize="0"/>
            <p:nvPr/>
          </p:nvPicPr>
          <p:blipFill rotWithShape="1">
            <a:blip r:embed="rId3">
              <a:alphaModFix/>
            </a:blip>
            <a:srcRect l="17395" r="50860"/>
            <a:stretch/>
          </p:blipFill>
          <p:spPr>
            <a:xfrm>
              <a:off x="6355575" y="2669950"/>
              <a:ext cx="432900" cy="1363725"/>
            </a:xfrm>
            <a:prstGeom prst="rect">
              <a:avLst/>
            </a:prstGeom>
            <a:noFill/>
            <a:ln>
              <a:noFill/>
            </a:ln>
          </p:spPr>
        </p:pic>
      </p:grpSp>
      <p:pic>
        <p:nvPicPr>
          <p:cNvPr id="164" name="Google Shape;164;p21"/>
          <p:cNvPicPr preferRelativeResize="0"/>
          <p:nvPr/>
        </p:nvPicPr>
        <p:blipFill rotWithShape="1">
          <a:blip r:embed="rId4">
            <a:alphaModFix/>
          </a:blip>
          <a:srcRect l="5586" r="5175" b="9796"/>
          <a:stretch/>
        </p:blipFill>
        <p:spPr>
          <a:xfrm>
            <a:off x="1611951" y="3560807"/>
            <a:ext cx="1035101" cy="756399"/>
          </a:xfrm>
          <a:prstGeom prst="rect">
            <a:avLst/>
          </a:prstGeom>
          <a:noFill/>
          <a:ln>
            <a:noFill/>
          </a:ln>
        </p:spPr>
      </p:pic>
      <p:grpSp>
        <p:nvGrpSpPr>
          <p:cNvPr id="165" name="Google Shape;165;p21"/>
          <p:cNvGrpSpPr/>
          <p:nvPr/>
        </p:nvGrpSpPr>
        <p:grpSpPr>
          <a:xfrm>
            <a:off x="1716654" y="4613812"/>
            <a:ext cx="825696" cy="704857"/>
            <a:chOff x="8622850" y="363875"/>
            <a:chExt cx="2396100" cy="1758625"/>
          </a:xfrm>
        </p:grpSpPr>
        <p:sp>
          <p:nvSpPr>
            <p:cNvPr id="166" name="Google Shape;166;p21"/>
            <p:cNvSpPr/>
            <p:nvPr/>
          </p:nvSpPr>
          <p:spPr>
            <a:xfrm>
              <a:off x="8622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7" name="Google Shape;167;p21"/>
            <p:cNvSpPr/>
            <p:nvPr/>
          </p:nvSpPr>
          <p:spPr>
            <a:xfrm>
              <a:off x="88514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8" name="Google Shape;168;p21"/>
            <p:cNvSpPr/>
            <p:nvPr/>
          </p:nvSpPr>
          <p:spPr>
            <a:xfrm>
              <a:off x="90800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9" name="Google Shape;169;p21"/>
            <p:cNvSpPr/>
            <p:nvPr/>
          </p:nvSpPr>
          <p:spPr>
            <a:xfrm>
              <a:off x="9308650" y="9734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0" name="Google Shape;170;p21"/>
            <p:cNvSpPr/>
            <p:nvPr/>
          </p:nvSpPr>
          <p:spPr>
            <a:xfrm>
              <a:off x="95372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1" name="Google Shape;171;p21"/>
            <p:cNvSpPr/>
            <p:nvPr/>
          </p:nvSpPr>
          <p:spPr>
            <a:xfrm>
              <a:off x="9765850" y="1049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2" name="Google Shape;172;p21"/>
            <p:cNvSpPr/>
            <p:nvPr/>
          </p:nvSpPr>
          <p:spPr>
            <a:xfrm>
              <a:off x="9918250" y="897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3" name="Google Shape;173;p21"/>
            <p:cNvSpPr/>
            <p:nvPr/>
          </p:nvSpPr>
          <p:spPr>
            <a:xfrm>
              <a:off x="99944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4" name="Google Shape;174;p21"/>
            <p:cNvSpPr/>
            <p:nvPr/>
          </p:nvSpPr>
          <p:spPr>
            <a:xfrm>
              <a:off x="10070650" y="4400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5" name="Google Shape;175;p21"/>
            <p:cNvSpPr/>
            <p:nvPr/>
          </p:nvSpPr>
          <p:spPr>
            <a:xfrm>
              <a:off x="10299250" y="363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6" name="Google Shape;176;p21"/>
            <p:cNvSpPr/>
            <p:nvPr/>
          </p:nvSpPr>
          <p:spPr>
            <a:xfrm>
              <a:off x="10451650" y="5162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7" name="Google Shape;177;p21"/>
            <p:cNvSpPr/>
            <p:nvPr/>
          </p:nvSpPr>
          <p:spPr>
            <a:xfrm>
              <a:off x="10604050" y="6686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8" name="Google Shape;178;p21"/>
            <p:cNvSpPr/>
            <p:nvPr/>
          </p:nvSpPr>
          <p:spPr>
            <a:xfrm>
              <a:off x="10832650" y="744875"/>
              <a:ext cx="186300" cy="1863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9" name="Google Shape;179;p21"/>
            <p:cNvSpPr/>
            <p:nvPr/>
          </p:nvSpPr>
          <p:spPr>
            <a:xfrm>
              <a:off x="8949175"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0" name="Google Shape;180;p21"/>
            <p:cNvSpPr/>
            <p:nvPr/>
          </p:nvSpPr>
          <p:spPr>
            <a:xfrm>
              <a:off x="92324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1" name="Google Shape;181;p21"/>
            <p:cNvSpPr/>
            <p:nvPr/>
          </p:nvSpPr>
          <p:spPr>
            <a:xfrm>
              <a:off x="9579550" y="193620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2" name="Google Shape;182;p21"/>
            <p:cNvSpPr/>
            <p:nvPr/>
          </p:nvSpPr>
          <p:spPr>
            <a:xfrm>
              <a:off x="9842050" y="18116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3" name="Google Shape;183;p21"/>
            <p:cNvSpPr/>
            <p:nvPr/>
          </p:nvSpPr>
          <p:spPr>
            <a:xfrm>
              <a:off x="9918250" y="1625375"/>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4" name="Google Shape;184;p21"/>
            <p:cNvSpPr/>
            <p:nvPr/>
          </p:nvSpPr>
          <p:spPr>
            <a:xfrm>
              <a:off x="10299250" y="1843050"/>
              <a:ext cx="186300" cy="186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pic>
        <p:nvPicPr>
          <p:cNvPr id="185" name="Google Shape;185;p21"/>
          <p:cNvPicPr preferRelativeResize="0"/>
          <p:nvPr/>
        </p:nvPicPr>
        <p:blipFill>
          <a:blip r:embed="rId5">
            <a:alphaModFix/>
          </a:blip>
          <a:stretch>
            <a:fillRect/>
          </a:stretch>
        </p:blipFill>
        <p:spPr>
          <a:xfrm>
            <a:off x="7648051" y="2518209"/>
            <a:ext cx="513951" cy="513951"/>
          </a:xfrm>
          <a:prstGeom prst="rect">
            <a:avLst/>
          </a:prstGeom>
          <a:noFill/>
          <a:ln>
            <a:noFill/>
          </a:ln>
        </p:spPr>
      </p:pic>
      <p:pic>
        <p:nvPicPr>
          <p:cNvPr id="186" name="Google Shape;186;p21"/>
          <p:cNvPicPr preferRelativeResize="0"/>
          <p:nvPr/>
        </p:nvPicPr>
        <p:blipFill>
          <a:blip r:embed="rId5">
            <a:alphaModFix/>
          </a:blip>
          <a:stretch>
            <a:fillRect/>
          </a:stretch>
        </p:blipFill>
        <p:spPr>
          <a:xfrm>
            <a:off x="8924001" y="3560809"/>
            <a:ext cx="513951" cy="513951"/>
          </a:xfrm>
          <a:prstGeom prst="rect">
            <a:avLst/>
          </a:prstGeom>
          <a:noFill/>
          <a:ln>
            <a:noFill/>
          </a:ln>
        </p:spPr>
      </p:pic>
      <p:pic>
        <p:nvPicPr>
          <p:cNvPr id="187" name="Google Shape;187;p21"/>
          <p:cNvPicPr preferRelativeResize="0"/>
          <p:nvPr/>
        </p:nvPicPr>
        <p:blipFill>
          <a:blip r:embed="rId5">
            <a:alphaModFix/>
          </a:blip>
          <a:stretch>
            <a:fillRect/>
          </a:stretch>
        </p:blipFill>
        <p:spPr>
          <a:xfrm>
            <a:off x="10648501" y="4709259"/>
            <a:ext cx="513951" cy="513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6"/>
          <p:cNvSpPr txBox="1">
            <a:spLocks noGrp="1"/>
          </p:cNvSpPr>
          <p:nvPr>
            <p:ph type="title"/>
          </p:nvPr>
        </p:nvSpPr>
        <p:spPr>
          <a:prstGeom prst="rect">
            <a:avLst/>
          </a:prstGeom>
        </p:spPr>
        <p:txBody>
          <a:bodyPr spcFirstLastPara="1" wrap="square" lIns="91425" tIns="91425" rIns="91425" bIns="91425" anchor="ctr" anchorCtr="0">
            <a:noAutofit/>
          </a:bodyPr>
          <a:lstStyle/>
          <a:p>
            <a:pPr lvl="0" algn="l">
              <a:lnSpc>
                <a:spcPct val="100000"/>
              </a:lnSpc>
              <a:spcBef>
                <a:spcPts val="0"/>
              </a:spcBef>
            </a:pPr>
            <a:r>
              <a:rPr lang="en-US" dirty="0"/>
              <a:t>DETECT: Deep Trajectory Clustering for Mobility-Behavior Analysis </a:t>
            </a:r>
            <a:endParaRPr sz="4400" dirty="0"/>
          </a:p>
        </p:txBody>
      </p:sp>
      <p:sp>
        <p:nvSpPr>
          <p:cNvPr id="17" name="Google Shape;630;p46">
            <a:extLst>
              <a:ext uri="{FF2B5EF4-FFF2-40B4-BE49-F238E27FC236}">
                <a16:creationId xmlns:a16="http://schemas.microsoft.com/office/drawing/2014/main" id="{2842194D-0B2A-804C-BC80-E99A2B533C1D}"/>
              </a:ext>
            </a:extLst>
          </p:cNvPr>
          <p:cNvSpPr txBox="1">
            <a:spLocks noGrp="1"/>
          </p:cNvSpPr>
          <p:nvPr>
            <p:ph idx="1"/>
          </p:nvPr>
        </p:nvSpPr>
        <p:spPr>
          <a:xfrm>
            <a:off x="5853548" y="1862232"/>
            <a:ext cx="10515600" cy="4351338"/>
          </a:xfrm>
          <a:prstGeom prst="rect">
            <a:avLst/>
          </a:prstGeom>
        </p:spPr>
        <p:txBody>
          <a:bodyPr spcFirstLastPara="1" wrap="square" lIns="91425" tIns="91425" rIns="91425" bIns="91425" anchor="t" anchorCtr="0">
            <a:noAutofit/>
          </a:bodyPr>
          <a:lstStyle/>
          <a:p>
            <a:pPr>
              <a:lnSpc>
                <a:spcPct val="100000"/>
              </a:lnSpc>
              <a:buClr>
                <a:schemeClr val="dk1"/>
              </a:buClr>
              <a:buSzPts val="3000"/>
            </a:pPr>
            <a:r>
              <a:rPr lang="en-US" sz="2000" dirty="0">
                <a:solidFill>
                  <a:srgbClr val="C00000"/>
                </a:solidFill>
                <a:ea typeface="Calibri"/>
                <a:cs typeface="Calibri"/>
                <a:sym typeface="Calibri"/>
              </a:rPr>
              <a:t>Address varying spatial &amp; temporal </a:t>
            </a:r>
            <a:r>
              <a:rPr lang="en-US" sz="2000" b="1" dirty="0">
                <a:solidFill>
                  <a:srgbClr val="C00000"/>
                </a:solidFill>
                <a:ea typeface="Calibri"/>
                <a:cs typeface="Calibri"/>
                <a:sym typeface="Calibri"/>
              </a:rPr>
              <a:t>scales</a:t>
            </a:r>
          </a:p>
          <a:p>
            <a:pPr>
              <a:lnSpc>
                <a:spcPct val="100000"/>
              </a:lnSpc>
              <a:buClr>
                <a:schemeClr val="dk1"/>
              </a:buClr>
              <a:buSzPts val="3000"/>
            </a:pPr>
            <a:r>
              <a:rPr lang="en-US" sz="2000" dirty="0">
                <a:solidFill>
                  <a:srgbClr val="C00000"/>
                </a:solidFill>
                <a:ea typeface="Calibri"/>
                <a:cs typeface="Calibri"/>
                <a:sym typeface="Calibri"/>
              </a:rPr>
              <a:t>Aware of </a:t>
            </a:r>
            <a:r>
              <a:rPr lang="en-US" sz="2000" b="1" dirty="0">
                <a:solidFill>
                  <a:srgbClr val="C00000"/>
                </a:solidFill>
                <a:ea typeface="Calibri"/>
                <a:cs typeface="Calibri"/>
                <a:sym typeface="Calibri"/>
              </a:rPr>
              <a:t>geographical context</a:t>
            </a:r>
          </a:p>
          <a:p>
            <a:pPr>
              <a:lnSpc>
                <a:spcPct val="100000"/>
              </a:lnSpc>
              <a:buClr>
                <a:schemeClr val="dk1"/>
              </a:buClr>
              <a:buSzPts val="3000"/>
            </a:pPr>
            <a:r>
              <a:rPr lang="en-US" sz="2000" dirty="0">
                <a:solidFill>
                  <a:srgbClr val="00B050"/>
                </a:solidFill>
                <a:ea typeface="Calibri"/>
                <a:cs typeface="Calibri"/>
                <a:sym typeface="Calibri"/>
              </a:rPr>
              <a:t>Work for variable lengths of sequences</a:t>
            </a:r>
          </a:p>
          <a:p>
            <a:pPr>
              <a:lnSpc>
                <a:spcPct val="100000"/>
              </a:lnSpc>
              <a:buClr>
                <a:schemeClr val="dk1"/>
              </a:buClr>
              <a:buSzPts val="3000"/>
            </a:pPr>
            <a:r>
              <a:rPr lang="en-US" sz="2000" dirty="0">
                <a:solidFill>
                  <a:srgbClr val="0070C0"/>
                </a:solidFill>
                <a:ea typeface="Calibri"/>
                <a:cs typeface="Calibri"/>
                <a:sym typeface="Calibri"/>
              </a:rPr>
              <a:t>Learn useful properties driven by data</a:t>
            </a:r>
          </a:p>
          <a:p>
            <a:pPr>
              <a:lnSpc>
                <a:spcPct val="100000"/>
              </a:lnSpc>
              <a:buClr>
                <a:schemeClr val="dk1"/>
              </a:buClr>
              <a:buSzPts val="3000"/>
            </a:pPr>
            <a:r>
              <a:rPr lang="en-US" sz="2000" dirty="0">
                <a:solidFill>
                  <a:srgbClr val="0070C0"/>
                </a:solidFill>
                <a:ea typeface="Calibri"/>
                <a:cs typeface="Calibri"/>
                <a:sym typeface="Calibri"/>
              </a:rPr>
              <a:t>Avoid expensive manual labeling</a:t>
            </a:r>
          </a:p>
        </p:txBody>
      </p:sp>
      <p:pic>
        <p:nvPicPr>
          <p:cNvPr id="631" name="Google Shape;631;p46"/>
          <p:cNvPicPr preferRelativeResize="0"/>
          <p:nvPr/>
        </p:nvPicPr>
        <p:blipFill>
          <a:blip r:embed="rId3">
            <a:alphaModFix/>
          </a:blip>
          <a:stretch>
            <a:fillRect/>
          </a:stretch>
        </p:blipFill>
        <p:spPr>
          <a:xfrm>
            <a:off x="406729" y="1807738"/>
            <a:ext cx="3932239" cy="2603562"/>
          </a:xfrm>
          <a:prstGeom prst="rect">
            <a:avLst/>
          </a:prstGeom>
          <a:noFill/>
          <a:ln w="9525" cap="flat" cmpd="sng">
            <a:solidFill>
              <a:schemeClr val="dk2"/>
            </a:solidFill>
            <a:prstDash val="solid"/>
            <a:round/>
            <a:headEnd type="none" w="sm" len="sm"/>
            <a:tailEnd type="none" w="sm" len="sm"/>
          </a:ln>
        </p:spPr>
      </p:pic>
      <p:pic>
        <p:nvPicPr>
          <p:cNvPr id="632" name="Google Shape;632;p46"/>
          <p:cNvPicPr preferRelativeResize="0"/>
          <p:nvPr/>
        </p:nvPicPr>
        <p:blipFill>
          <a:blip r:embed="rId4">
            <a:alphaModFix/>
          </a:blip>
          <a:stretch>
            <a:fillRect/>
          </a:stretch>
        </p:blipFill>
        <p:spPr>
          <a:xfrm>
            <a:off x="515684" y="4489684"/>
            <a:ext cx="3369510" cy="1638334"/>
          </a:xfrm>
          <a:prstGeom prst="rect">
            <a:avLst/>
          </a:prstGeom>
          <a:noFill/>
          <a:ln>
            <a:noFill/>
          </a:ln>
        </p:spPr>
      </p:pic>
      <p:pic>
        <p:nvPicPr>
          <p:cNvPr id="7" name="Google Shape;404;p29">
            <a:extLst>
              <a:ext uri="{FF2B5EF4-FFF2-40B4-BE49-F238E27FC236}">
                <a16:creationId xmlns:a16="http://schemas.microsoft.com/office/drawing/2014/main" id="{8BA4F5C3-66E4-204D-BAB7-E265CB61F998}"/>
              </a:ext>
            </a:extLst>
          </p:cNvPr>
          <p:cNvPicPr preferRelativeResize="0"/>
          <p:nvPr/>
        </p:nvPicPr>
        <p:blipFill rotWithShape="1">
          <a:blip r:embed="rId5">
            <a:alphaModFix/>
          </a:blip>
          <a:srcRect b="30396"/>
          <a:stretch/>
        </p:blipFill>
        <p:spPr>
          <a:xfrm>
            <a:off x="8212971" y="4890764"/>
            <a:ext cx="3239175" cy="1115442"/>
          </a:xfrm>
          <a:prstGeom prst="rect">
            <a:avLst/>
          </a:prstGeom>
          <a:noFill/>
          <a:ln>
            <a:noFill/>
          </a:ln>
        </p:spPr>
      </p:pic>
      <p:sp>
        <p:nvSpPr>
          <p:cNvPr id="5" name="TextBox 4">
            <a:extLst>
              <a:ext uri="{FF2B5EF4-FFF2-40B4-BE49-F238E27FC236}">
                <a16:creationId xmlns:a16="http://schemas.microsoft.com/office/drawing/2014/main" id="{39B21064-3D4B-A043-9CFF-55C1B4E388F1}"/>
              </a:ext>
            </a:extLst>
          </p:cNvPr>
          <p:cNvSpPr txBox="1"/>
          <p:nvPr/>
        </p:nvSpPr>
        <p:spPr>
          <a:xfrm>
            <a:off x="6545943" y="1315663"/>
            <a:ext cx="184731" cy="307777"/>
          </a:xfrm>
          <a:prstGeom prst="rect">
            <a:avLst/>
          </a:prstGeom>
          <a:noFill/>
        </p:spPr>
        <p:txBody>
          <a:bodyPr wrap="none" rtlCol="0">
            <a:spAutoFit/>
          </a:bodyPr>
          <a:lstStyle/>
          <a:p>
            <a:endParaRPr lang="en-US" dirty="0">
              <a:latin typeface="+mn-lt"/>
            </a:endParaRPr>
          </a:p>
        </p:txBody>
      </p:sp>
      <p:sp>
        <p:nvSpPr>
          <p:cNvPr id="6" name="TextBox 5">
            <a:extLst>
              <a:ext uri="{FF2B5EF4-FFF2-40B4-BE49-F238E27FC236}">
                <a16:creationId xmlns:a16="http://schemas.microsoft.com/office/drawing/2014/main" id="{42383E52-8C26-674F-AE8D-44B8732698D4}"/>
              </a:ext>
            </a:extLst>
          </p:cNvPr>
          <p:cNvSpPr txBox="1"/>
          <p:nvPr/>
        </p:nvSpPr>
        <p:spPr>
          <a:xfrm>
            <a:off x="879732" y="6143478"/>
            <a:ext cx="2664616"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C00000"/>
                </a:solidFill>
                <a:ea typeface="Calibri"/>
                <a:cs typeface="Calibri"/>
                <a:sym typeface="Calibri"/>
              </a:rPr>
              <a:t>Convert trajectories to sequences of contexts</a:t>
            </a:r>
          </a:p>
        </p:txBody>
      </p:sp>
      <p:sp>
        <p:nvSpPr>
          <p:cNvPr id="13" name="TextBox 12">
            <a:extLst>
              <a:ext uri="{FF2B5EF4-FFF2-40B4-BE49-F238E27FC236}">
                <a16:creationId xmlns:a16="http://schemas.microsoft.com/office/drawing/2014/main" id="{5AD2208A-B158-E24E-A413-A217FB23F18A}"/>
              </a:ext>
            </a:extLst>
          </p:cNvPr>
          <p:cNvSpPr txBox="1"/>
          <p:nvPr/>
        </p:nvSpPr>
        <p:spPr>
          <a:xfrm>
            <a:off x="4668641" y="6140244"/>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B050"/>
                </a:solidFill>
                <a:ea typeface="Calibri"/>
                <a:cs typeface="Calibri"/>
                <a:sym typeface="Calibri"/>
              </a:rPr>
              <a:t>Fixed-size representation (embedding) with RNN</a:t>
            </a:r>
          </a:p>
        </p:txBody>
      </p:sp>
      <p:sp>
        <p:nvSpPr>
          <p:cNvPr id="14" name="TextBox 13">
            <a:extLst>
              <a:ext uri="{FF2B5EF4-FFF2-40B4-BE49-F238E27FC236}">
                <a16:creationId xmlns:a16="http://schemas.microsoft.com/office/drawing/2014/main" id="{2BD81661-B7B4-D84E-BF33-1DAFDE542E98}"/>
              </a:ext>
            </a:extLst>
          </p:cNvPr>
          <p:cNvSpPr txBox="1"/>
          <p:nvPr/>
        </p:nvSpPr>
        <p:spPr>
          <a:xfrm>
            <a:off x="8405200" y="6128018"/>
            <a:ext cx="2854718"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dirty="0">
                <a:solidFill>
                  <a:srgbClr val="0070C0"/>
                </a:solidFill>
                <a:ea typeface="Calibri"/>
                <a:cs typeface="Calibri"/>
                <a:sym typeface="Calibri"/>
              </a:rPr>
              <a:t>Embedding Clustering and Optimization</a:t>
            </a:r>
          </a:p>
        </p:txBody>
      </p:sp>
      <p:grpSp>
        <p:nvGrpSpPr>
          <p:cNvPr id="8" name="Group 7">
            <a:extLst>
              <a:ext uri="{FF2B5EF4-FFF2-40B4-BE49-F238E27FC236}">
                <a16:creationId xmlns:a16="http://schemas.microsoft.com/office/drawing/2014/main" id="{604214DA-744D-864B-9E6D-14DD6E1C14D2}"/>
              </a:ext>
            </a:extLst>
          </p:cNvPr>
          <p:cNvGrpSpPr/>
          <p:nvPr/>
        </p:nvGrpSpPr>
        <p:grpSpPr>
          <a:xfrm>
            <a:off x="4962151" y="4528350"/>
            <a:ext cx="2561207" cy="1599668"/>
            <a:chOff x="5486250" y="3092958"/>
            <a:chExt cx="1676156" cy="1084871"/>
          </a:xfrm>
        </p:grpSpPr>
        <p:pic>
          <p:nvPicPr>
            <p:cNvPr id="1026" name="Picture 2" descr="Machine learning fundamentals (II): Neural networks | by Conor McDonald |  Towards Data Science">
              <a:extLst>
                <a:ext uri="{FF2B5EF4-FFF2-40B4-BE49-F238E27FC236}">
                  <a16:creationId xmlns:a16="http://schemas.microsoft.com/office/drawing/2014/main" id="{84ACB35D-27AD-1149-B2FA-94B272893D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250" y="3092958"/>
              <a:ext cx="1349836" cy="1029447"/>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79;p31">
              <a:extLst>
                <a:ext uri="{FF2B5EF4-FFF2-40B4-BE49-F238E27FC236}">
                  <a16:creationId xmlns:a16="http://schemas.microsoft.com/office/drawing/2014/main" id="{905DC409-D190-F04B-AC43-6912049B5F5A}"/>
                </a:ext>
              </a:extLst>
            </p:cNvPr>
            <p:cNvSpPr/>
            <p:nvPr/>
          </p:nvSpPr>
          <p:spPr>
            <a:xfrm>
              <a:off x="6946706" y="3099329"/>
              <a:ext cx="215700" cy="1078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000000"/>
                </a:solidFill>
                <a:latin typeface="+mn-lt"/>
                <a:ea typeface="Calibri"/>
                <a:cs typeface="Calibri"/>
                <a:sym typeface="Calibri"/>
              </a:endParaRPr>
            </a:p>
          </p:txBody>
        </p:sp>
      </p:grpSp>
    </p:spTree>
    <p:extLst>
      <p:ext uri="{BB962C8B-B14F-4D97-AF65-F5344CB8AC3E}">
        <p14:creationId xmlns:p14="http://schemas.microsoft.com/office/powerpoint/2010/main" val="226882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400" dirty="0">
                <a:latin typeface="Calibri"/>
                <a:ea typeface="Calibri"/>
                <a:cs typeface="Calibri"/>
                <a:sym typeface="Calibri"/>
              </a:rPr>
              <a:t>OUTLINE</a:t>
            </a:r>
            <a:endParaRPr sz="4400" dirty="0"/>
          </a:p>
        </p:txBody>
      </p:sp>
      <p:sp>
        <p:nvSpPr>
          <p:cNvPr id="154" name="Google Shape;154;p20"/>
          <p:cNvSpPr txBox="1">
            <a:spLocks noGrp="1"/>
          </p:cNvSpPr>
          <p:nvPr>
            <p:ph idx="1"/>
          </p:nvPr>
        </p:nvSpPr>
        <p:spPr>
          <a:prstGeom prst="rect">
            <a:avLst/>
          </a:prstGeom>
        </p:spPr>
        <p:txBody>
          <a:bodyPr spcFirstLastPara="1" wrap="square" lIns="91425" tIns="91425" rIns="91425" bIns="91425" anchor="t" anchorCtr="0">
            <a:noAutofit/>
          </a:bodyPr>
          <a:lstStyle/>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chemeClr val="dk1"/>
                </a:solidFill>
                <a:latin typeface="Calibri"/>
                <a:ea typeface="Calibri"/>
                <a:cs typeface="Calibri"/>
                <a:sym typeface="Calibri"/>
              </a:rPr>
              <a:t>Overview</a:t>
            </a:r>
            <a:endParaRPr sz="2400" b="1" dirty="0">
              <a:solidFill>
                <a:srgbClr val="666666"/>
              </a:solidFill>
              <a:latin typeface="Calibri"/>
              <a:ea typeface="Calibri"/>
              <a:cs typeface="Calibri"/>
              <a:sym typeface="Calibri"/>
            </a:endParaRPr>
          </a:p>
          <a:p>
            <a:pPr marL="457200" marR="0" lvl="0" indent="-419100" algn="l" rtl="0">
              <a:lnSpc>
                <a:spcPct val="150000"/>
              </a:lnSpc>
              <a:spcBef>
                <a:spcPts val="0"/>
              </a:spcBef>
              <a:spcAft>
                <a:spcPts val="0"/>
              </a:spcAft>
              <a:buClr>
                <a:schemeClr val="dk1"/>
              </a:buClr>
              <a:buSzPts val="3000"/>
              <a:buFont typeface="Calibri"/>
              <a:buChar char="●"/>
            </a:pPr>
            <a:r>
              <a:rPr lang="en-US" sz="2400" dirty="0">
                <a:solidFill>
                  <a:srgbClr val="C00000"/>
                </a:solidFill>
                <a:latin typeface="Calibri"/>
                <a:ea typeface="Calibri"/>
                <a:cs typeface="Calibri"/>
                <a:sym typeface="Calibri"/>
              </a:rPr>
              <a:t>Approach: DETECT</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Convert trajectories to sequences of contexts</a:t>
            </a:r>
          </a:p>
          <a:p>
            <a:pPr lvl="1" indent="-419100">
              <a:lnSpc>
                <a:spcPct val="150000"/>
              </a:lnSpc>
              <a:buClr>
                <a:schemeClr val="dk1"/>
              </a:buClr>
              <a:buSzPts val="3000"/>
              <a:buFont typeface="Calibri"/>
              <a:buChar char="●"/>
            </a:pPr>
            <a:r>
              <a:rPr lang="en-US" dirty="0">
                <a:solidFill>
                  <a:schemeClr val="dk1"/>
                </a:solidFill>
                <a:latin typeface="Calibri"/>
                <a:ea typeface="Calibri"/>
                <a:cs typeface="Calibri"/>
                <a:sym typeface="Calibri"/>
              </a:rPr>
              <a:t>Fixed-size representation (embedding) with RNN</a:t>
            </a:r>
          </a:p>
          <a:p>
            <a:pPr lvl="1" indent="-419100">
              <a:lnSpc>
                <a:spcPct val="150000"/>
              </a:lnSpc>
              <a:buClr>
                <a:schemeClr val="dk1"/>
              </a:buClr>
              <a:buSzPts val="3000"/>
              <a:buFont typeface="Calibri"/>
              <a:buChar char="●"/>
            </a:pPr>
            <a:r>
              <a:rPr lang="en-US" dirty="0">
                <a:ea typeface="Calibri"/>
                <a:cs typeface="Calibri"/>
                <a:sym typeface="Calibri"/>
              </a:rPr>
              <a:t>Embedding Clustering and Optimization</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Experiments</a:t>
            </a:r>
          </a:p>
          <a:p>
            <a:pPr indent="-419100">
              <a:lnSpc>
                <a:spcPct val="150000"/>
              </a:lnSpc>
              <a:buClr>
                <a:schemeClr val="dk1"/>
              </a:buClr>
              <a:buSzPts val="3000"/>
              <a:buFont typeface="Calibri"/>
              <a:buChar char="●"/>
            </a:pPr>
            <a:r>
              <a:rPr lang="en-US" sz="2400" dirty="0">
                <a:solidFill>
                  <a:schemeClr val="dk1"/>
                </a:solidFill>
                <a:latin typeface="Calibri"/>
                <a:ea typeface="Calibri"/>
                <a:cs typeface="Calibri"/>
                <a:sym typeface="Calibri"/>
              </a:rPr>
              <a:t>Future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5045658"/>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2701</TotalTime>
  <Words>1948</Words>
  <Application>Microsoft Macintosh PowerPoint</Application>
  <PresentationFormat>Widescreen</PresentationFormat>
  <Paragraphs>362</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Arial</vt:lpstr>
      <vt:lpstr>Wingdings</vt:lpstr>
      <vt:lpstr>Calibri Light</vt:lpstr>
      <vt:lpstr>Merriweather</vt:lpstr>
      <vt:lpstr>2_Office Theme</vt:lpstr>
      <vt:lpstr>All-Scale Trajectory Clustering for Moving Behavior Detection with Spatiotemporal Recurrent Convolutional Neural Networks1</vt:lpstr>
      <vt:lpstr>OUTLINE</vt:lpstr>
      <vt:lpstr>Motivation</vt:lpstr>
      <vt:lpstr>Idea</vt:lpstr>
      <vt:lpstr>Challenge:  Multi-scale Trajectories</vt:lpstr>
      <vt:lpstr>Trajectory Clustering Techniques</vt:lpstr>
      <vt:lpstr>Limitations of Traditional Trajectory Clustering Techniques </vt:lpstr>
      <vt:lpstr>DETECT: Deep Trajectory Clustering for Mobility-Behavior Analysis </vt:lpstr>
      <vt:lpstr>OUTLINE</vt:lpstr>
      <vt:lpstr>Approach</vt:lpstr>
      <vt:lpstr>All-scale: Stay Points</vt:lpstr>
      <vt:lpstr>All-scale: Fast Stay Point Extraction</vt:lpstr>
      <vt:lpstr>Context-aware: Geographical Augmentation</vt:lpstr>
      <vt:lpstr>OUTLINE</vt:lpstr>
      <vt:lpstr>Sequence Dynamics: RNN-AE + Clustering</vt:lpstr>
      <vt:lpstr>Phase I: RNN Autoencoder</vt:lpstr>
      <vt:lpstr>Phase II: Refine for clean clusters</vt:lpstr>
      <vt:lpstr>Phase II: Unsupervised clustering</vt:lpstr>
      <vt:lpstr>OUTLINE</vt:lpstr>
      <vt:lpstr>Experimental settings</vt:lpstr>
      <vt:lpstr>Labeling Platform</vt:lpstr>
      <vt:lpstr>Labeling Platform</vt:lpstr>
      <vt:lpstr>With-label: quantitative results</vt:lpstr>
      <vt:lpstr>With-label: quantitative results</vt:lpstr>
      <vt:lpstr>With-label: qualitative results</vt:lpstr>
      <vt:lpstr>With-label: qualitative results</vt:lpstr>
      <vt:lpstr>Without-label: qualitative results</vt:lpstr>
      <vt:lpstr>DETECT Extension: context learning</vt:lpstr>
      <vt:lpstr>Also, one-phase generative model</vt:lpstr>
      <vt:lpstr>Future Work: Explainability</vt:lpstr>
      <vt:lpstr>References</vt:lpstr>
      <vt:lpstr>Acknowledgements</vt:lpstr>
      <vt:lpstr>These materials are released under a CC-BY License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Yao-Yi Chiang</cp:lastModifiedBy>
  <cp:revision>61</cp:revision>
  <dcterms:modified xsi:type="dcterms:W3CDTF">2022-04-18T20:24:40Z</dcterms:modified>
</cp:coreProperties>
</file>